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87000" cx="18288000"/>
  <p:notesSz cx="6858000" cy="9144000"/>
  <p:embeddedFontLst>
    <p:embeddedFont>
      <p:font typeface="Roboto"/>
      <p:regular r:id="rId49"/>
      <p:bold r:id="rId50"/>
      <p:italic r:id="rId51"/>
      <p:boldItalic r:id="rId52"/>
    </p:embeddedFont>
    <p:embeddedFont>
      <p:font typeface="Sansita"/>
      <p:regular r:id="rId53"/>
      <p:bold r:id="rId54"/>
      <p:italic r:id="rId55"/>
      <p:boldItalic r:id="rId56"/>
    </p:embeddedFont>
    <p:embeddedFont>
      <p:font typeface="DM Sans"/>
      <p:regular r:id="rId57"/>
      <p:bold r:id="rId58"/>
      <p:italic r:id="rId59"/>
      <p:boldItalic r:id="rId60"/>
    </p:embeddedFont>
    <p:embeddedFont>
      <p:font typeface="Merriweather"/>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5" roundtripDataSignature="AMtx7mjIzoKubjk9cfDO0bb92ELvuXjm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bold.fntdata"/><Relationship Id="rId61" Type="http://schemas.openxmlformats.org/officeDocument/2006/relationships/font" Target="fonts/Merriweather-regular.fntdata"/><Relationship Id="rId20" Type="http://schemas.openxmlformats.org/officeDocument/2006/relationships/slide" Target="slides/slide15.xml"/><Relationship Id="rId64" Type="http://schemas.openxmlformats.org/officeDocument/2006/relationships/font" Target="fonts/Merriweather-boldItalic.fntdata"/><Relationship Id="rId63"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Sansita-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Sansita-italic.fntdata"/><Relationship Id="rId10" Type="http://schemas.openxmlformats.org/officeDocument/2006/relationships/slide" Target="slides/slide5.xml"/><Relationship Id="rId54" Type="http://schemas.openxmlformats.org/officeDocument/2006/relationships/font" Target="fonts/Sansita-bold.fntdata"/><Relationship Id="rId13" Type="http://schemas.openxmlformats.org/officeDocument/2006/relationships/slide" Target="slides/slide8.xml"/><Relationship Id="rId57" Type="http://schemas.openxmlformats.org/officeDocument/2006/relationships/font" Target="fonts/DMSans-regular.fntdata"/><Relationship Id="rId12" Type="http://schemas.openxmlformats.org/officeDocument/2006/relationships/slide" Target="slides/slide7.xml"/><Relationship Id="rId56" Type="http://schemas.openxmlformats.org/officeDocument/2006/relationships/font" Target="fonts/Sansita-boldItalic.fntdata"/><Relationship Id="rId15" Type="http://schemas.openxmlformats.org/officeDocument/2006/relationships/slide" Target="slides/slide10.xml"/><Relationship Id="rId59" Type="http://schemas.openxmlformats.org/officeDocument/2006/relationships/font" Target="fonts/DMSans-italic.fntdata"/><Relationship Id="rId14" Type="http://schemas.openxmlformats.org/officeDocument/2006/relationships/slide" Target="slides/slide9.xml"/><Relationship Id="rId58" Type="http://schemas.openxmlformats.org/officeDocument/2006/relationships/font" Target="fonts/DM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c64f23c7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189" name="Google Shape;189;g2dc64f23c74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e0da2acf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ce0da2ac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7be85976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213" name="Google Shape;213;g2c7be85976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7be85976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226" name="Google Shape;226;g2c7be859761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c64f23c7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dc64f23c7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7be859761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263" name="Google Shape;263;g2c7be85976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c64f23c74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dc64f23c74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f0295ab8e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df0295ab8e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f0295ab8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df0295ab8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c64f23c74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dc64f23c74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ee2012eb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cee2012e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ee2012eb2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cee2012eb2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100"/>
              <a:buNone/>
            </a:pPr>
            <a:r>
              <a:t/>
            </a:r>
            <a:endParaRPr sz="1050">
              <a:solidFill>
                <a:schemeClr val="dk1"/>
              </a:solidFill>
              <a:highlight>
                <a:srgbClr val="F9F9FE"/>
              </a:highlight>
              <a:latin typeface="Roboto"/>
              <a:ea typeface="Roboto"/>
              <a:cs typeface="Roboto"/>
              <a:sym typeface="Roboto"/>
            </a:endParaRPr>
          </a:p>
          <a:p>
            <a:pPr indent="0" lvl="0" marL="0" rtl="0" algn="l">
              <a:lnSpc>
                <a:spcPct val="115000"/>
              </a:lnSpc>
              <a:spcBef>
                <a:spcPts val="600"/>
              </a:spcBef>
              <a:spcAft>
                <a:spcPts val="0"/>
              </a:spcAft>
              <a:buSzPts val="1100"/>
              <a:buNone/>
            </a:pPr>
            <a:r>
              <a:t/>
            </a:r>
            <a:endParaRPr sz="1050">
              <a:solidFill>
                <a:schemeClr val="dk1"/>
              </a:solidFill>
              <a:highlight>
                <a:srgbClr val="F9F9FE"/>
              </a:highlight>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c64f23c74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dc64f23c74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e2012eb2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cee2012eb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highlight>
                <a:srgbClr val="FFFFFF"/>
              </a:highlight>
            </a:endParaRPr>
          </a:p>
          <a:p>
            <a:pPr indent="0" lvl="0" marL="457200" rtl="0" algn="l">
              <a:lnSpc>
                <a:spcPct val="115000"/>
              </a:lnSpc>
              <a:spcBef>
                <a:spcPts val="600"/>
              </a:spcBef>
              <a:spcAft>
                <a:spcPts val="0"/>
              </a:spcAft>
              <a:buClr>
                <a:schemeClr val="dk1"/>
              </a:buClr>
              <a:buSzPts val="1100"/>
              <a:buFont typeface="Arial"/>
              <a:buNone/>
            </a:pPr>
            <a:r>
              <a:t/>
            </a:r>
            <a:endParaRPr sz="1050">
              <a:solidFill>
                <a:schemeClr val="dk1"/>
              </a:solidFill>
              <a:highlight>
                <a:srgbClr val="F9F9FE"/>
              </a:highlight>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f0295ab8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df0295ab8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highlight>
                <a:srgbClr val="FFFFFF"/>
              </a:highlight>
            </a:endParaRPr>
          </a:p>
          <a:p>
            <a:pPr indent="0" lvl="0" marL="457200" rtl="0" algn="l">
              <a:lnSpc>
                <a:spcPct val="115000"/>
              </a:lnSpc>
              <a:spcBef>
                <a:spcPts val="600"/>
              </a:spcBef>
              <a:spcAft>
                <a:spcPts val="0"/>
              </a:spcAft>
              <a:buClr>
                <a:schemeClr val="dk1"/>
              </a:buClr>
              <a:buSzPts val="1100"/>
              <a:buFont typeface="Arial"/>
              <a:buNone/>
            </a:pPr>
            <a:r>
              <a:t/>
            </a:r>
            <a:endParaRPr sz="1050">
              <a:solidFill>
                <a:schemeClr val="dk1"/>
              </a:solidFill>
              <a:highlight>
                <a:srgbClr val="F9F9FE"/>
              </a:highlight>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ee2012eb2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cee2012eb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f0295ab8e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df0295ab8e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f0295ab8e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df0295ab8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ff7c41d1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cff7c41d1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ee2012eb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cee2012eb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2800"/>
              <a:buFont typeface="Arial"/>
              <a:buNone/>
            </a:pPr>
            <a:r>
              <a:t/>
            </a:r>
            <a:endParaRPr sz="1200">
              <a:solidFill>
                <a:schemeClr val="dk1"/>
              </a:solidFill>
              <a:highlight>
                <a:schemeClr val="lt1"/>
              </a:highlight>
            </a:endParaRPr>
          </a:p>
          <a:p>
            <a:pPr indent="0" lvl="0" marL="0" rtl="1" algn="r">
              <a:lnSpc>
                <a:spcPct val="115000"/>
              </a:lnSpc>
              <a:spcBef>
                <a:spcPts val="0"/>
              </a:spcBef>
              <a:spcAft>
                <a:spcPts val="1100"/>
              </a:spcAft>
              <a:buSzPts val="1100"/>
              <a:buNone/>
            </a:pPr>
            <a:r>
              <a:t/>
            </a:r>
            <a:endParaRPr sz="900">
              <a:solidFill>
                <a:srgbClr val="70757A"/>
              </a:solidFill>
              <a:highlight>
                <a:srgbClr val="FFFFFF"/>
              </a:highlight>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cee2012eb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cee2012eb2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ee2012eb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cee2012eb2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f0295ab8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df0295ab8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c7be85976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20" name="Google Shape;520;g2c7be859761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df0295ab8e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34" name="Google Shape;534;g2df0295ab8e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df0295ab8e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43" name="Google Shape;543;g2df0295ab8e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df0295ab8e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51" name="Google Shape;551;g2df0295ab8e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df0295ab8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60" name="Google Shape;560;g2df0295ab8e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f0295ab8e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70" name="Google Shape;570;g2df0295ab8e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f0295ab8e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580" name="Google Shape;580;g2df0295ab8e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23a31621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126" name="Google Shape;126;g2c23a31621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c7be859761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587" name="Google Shape;587;g2c7be859761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f0295ab8e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596" name="Google Shape;596;g2df0295ab8e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c64f23c74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dc64f23c7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4" name="Google Shape;61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c64f23c74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137" name="Google Shape;137;g2dc64f23c74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1bf020edf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147" name="Google Shape;147;g2c1bf020ed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7be859761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158" name="Google Shape;158;g2c7be85976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1bf020ed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t/>
            </a:r>
            <a:endParaRPr sz="1200">
              <a:solidFill>
                <a:srgbClr val="222222"/>
              </a:solidFill>
              <a:highlight>
                <a:srgbClr val="FFFFFF"/>
              </a:highlight>
              <a:latin typeface="Times New Roman"/>
              <a:ea typeface="Times New Roman"/>
              <a:cs typeface="Times New Roman"/>
              <a:sym typeface="Times New Roman"/>
            </a:endParaRPr>
          </a:p>
        </p:txBody>
      </p:sp>
      <p:sp>
        <p:nvSpPr>
          <p:cNvPr id="168" name="Google Shape;168;g2c1bf020edf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c64f23c7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180" name="Google Shape;180;g2dc64f23c7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hyperlink" Target="https://github.com/carricky/graph_learning_FC/blob/main/compute_geodesic_distance.m" TargetMode="External"/><Relationship Id="rId7" Type="http://schemas.openxmlformats.org/officeDocument/2006/relationships/hyperlink" Target="https://doi.org/10.1016/j.neuroimage.2019.11639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2.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hyperlink" Target="https://en.wikipedia.org/wiki/Function_(mathematic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hyperlink" Target="https://github.com/rodrigo-pena/graph-learning/tree/master" TargetMode="External"/><Relationship Id="rId5" Type="http://schemas.openxmlformats.org/officeDocument/2006/relationships/image" Target="../media/image56.png"/><Relationship Id="rId6" Type="http://schemas.openxmlformats.org/officeDocument/2006/relationships/image" Target="../media/image63.png"/><Relationship Id="rId7"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hyperlink" Target="https://medium.com/towards-data-science/combine-text-embeddings-and-knowledge-graph-embeddings-in-rag-systems-5e6d7e493925" TargetMode="External"/><Relationship Id="rId5"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69.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doi.org/10.1148/radiol.2019194009" TargetMode="External"/><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andysbrainbook.readthedocs.io/en/latest/glossary/terms/BOLD_Response.html" TargetMode="External"/><Relationship Id="rId5" Type="http://schemas.openxmlformats.org/officeDocument/2006/relationships/hyperlink" Target="https://mri-q.com/glm-advanced.html" TargetMode="External"/><Relationship Id="rId6" Type="http://schemas.openxmlformats.org/officeDocument/2006/relationships/image" Target="../media/image6.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61925" y="1579675"/>
            <a:ext cx="11684425" cy="9544600"/>
          </a:xfrm>
          <a:prstGeom prst="rect">
            <a:avLst/>
          </a:prstGeom>
          <a:noFill/>
          <a:ln>
            <a:noFill/>
          </a:ln>
          <a:effectLst>
            <a:reflection blurRad="0" dir="5400000" dist="38100" endA="0" endPos="30000" fadeDir="5400012" kx="0" rotWithShape="0" algn="bl" stPos="0" sy="-100000" ky="0"/>
          </a:effectLst>
        </p:spPr>
      </p:pic>
      <p:grpSp>
        <p:nvGrpSpPr>
          <p:cNvPr id="85" name="Google Shape;85;p1"/>
          <p:cNvGrpSpPr/>
          <p:nvPr/>
        </p:nvGrpSpPr>
        <p:grpSpPr>
          <a:xfrm>
            <a:off x="1028700" y="811709"/>
            <a:ext cx="16230600" cy="8446591"/>
            <a:chOff x="0" y="-57150"/>
            <a:chExt cx="4274726" cy="2224617"/>
          </a:xfrm>
        </p:grpSpPr>
        <p:sp>
          <p:nvSpPr>
            <p:cNvPr id="86" name="Google Shape;86;p1"/>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txBox="1"/>
            <p:nvPr/>
          </p:nvSpPr>
          <p:spPr>
            <a:xfrm>
              <a:off x="0" y="-57150"/>
              <a:ext cx="4274726" cy="22246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txBox="1"/>
          <p:nvPr/>
        </p:nvSpPr>
        <p:spPr>
          <a:xfrm>
            <a:off x="1981200" y="1714500"/>
            <a:ext cx="15091500" cy="6089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4500"/>
              </a:spcBef>
              <a:spcAft>
                <a:spcPts val="0"/>
              </a:spcAft>
              <a:buClr>
                <a:srgbClr val="000000"/>
              </a:buClr>
              <a:buSzPts val="1100"/>
              <a:buFont typeface="Arial"/>
              <a:buNone/>
            </a:pPr>
            <a:r>
              <a:rPr b="1" i="0" lang="en-US" sz="6000" u="none" cap="none" strike="noStrike">
                <a:solidFill>
                  <a:schemeClr val="dk1"/>
                </a:solidFill>
                <a:latin typeface="DM Sans"/>
                <a:ea typeface="DM Sans"/>
                <a:cs typeface="DM Sans"/>
                <a:sym typeface="DM Sans"/>
              </a:rPr>
              <a:t>Smooth graph learning for functional connectivity estimation -</a:t>
            </a:r>
            <a:endParaRPr b="1" i="0" sz="6000" u="none" cap="none" strike="noStrike">
              <a:solidFill>
                <a:schemeClr val="dk1"/>
              </a:solidFill>
              <a:latin typeface="DM Sans"/>
              <a:ea typeface="DM Sans"/>
              <a:cs typeface="DM Sans"/>
              <a:sym typeface="DM Sans"/>
            </a:endParaRPr>
          </a:p>
          <a:p>
            <a:pPr indent="0" lvl="0" marL="0" marR="0" rtl="0" algn="r">
              <a:lnSpc>
                <a:spcPct val="115000"/>
              </a:lnSpc>
              <a:spcBef>
                <a:spcPts val="4500"/>
              </a:spcBef>
              <a:spcAft>
                <a:spcPts val="0"/>
              </a:spcAft>
              <a:buClr>
                <a:srgbClr val="000000"/>
              </a:buClr>
              <a:buSzPts val="1100"/>
              <a:buFont typeface="Arial"/>
              <a:buNone/>
            </a:pPr>
            <a:r>
              <a:rPr b="1" i="0" lang="en-US" sz="2400" u="none" cap="none" strike="noStrike">
                <a:solidFill>
                  <a:srgbClr val="0B5394"/>
                </a:solidFill>
                <a:highlight>
                  <a:srgbClr val="F9F9FE"/>
                </a:highlight>
                <a:latin typeface="Roboto"/>
                <a:ea typeface="Roboto"/>
                <a:cs typeface="Roboto"/>
                <a:sym typeface="Roboto"/>
              </a:rPr>
              <a:t>Leveraging Graph Signal Processing for fMRI Data Analysis</a:t>
            </a:r>
            <a:endParaRPr b="1" i="0" sz="2400" u="none" cap="none" strike="noStrike">
              <a:solidFill>
                <a:srgbClr val="0B5394"/>
              </a:solidFill>
              <a:latin typeface="DM Sans"/>
              <a:ea typeface="DM Sans"/>
              <a:cs typeface="DM Sans"/>
              <a:sym typeface="DM Sans"/>
            </a:endParaRPr>
          </a:p>
          <a:p>
            <a:pPr indent="0" lvl="0" marL="0" marR="0" rtl="0" algn="l">
              <a:lnSpc>
                <a:spcPct val="115000"/>
              </a:lnSpc>
              <a:spcBef>
                <a:spcPts val="4500"/>
              </a:spcBef>
              <a:spcAft>
                <a:spcPts val="0"/>
              </a:spcAft>
              <a:buClr>
                <a:srgbClr val="000000"/>
              </a:buClr>
              <a:buSzPts val="1100"/>
              <a:buFont typeface="Arial"/>
              <a:buNone/>
            </a:pPr>
            <a:r>
              <a:t/>
            </a:r>
            <a:endParaRPr b="1" i="0" sz="6000" u="none" cap="none" strike="noStrike">
              <a:solidFill>
                <a:srgbClr val="FFFFFF"/>
              </a:solidFill>
              <a:latin typeface="DM Sans"/>
              <a:ea typeface="DM Sans"/>
              <a:cs typeface="DM Sans"/>
              <a:sym typeface="DM Sans"/>
            </a:endParaRPr>
          </a:p>
          <a:p>
            <a:pPr indent="0" lvl="0" marL="0" marR="0" rtl="0" algn="r">
              <a:lnSpc>
                <a:spcPct val="115000"/>
              </a:lnSpc>
              <a:spcBef>
                <a:spcPts val="4500"/>
              </a:spcBef>
              <a:spcAft>
                <a:spcPts val="0"/>
              </a:spcAft>
              <a:buClr>
                <a:schemeClr val="dk1"/>
              </a:buClr>
              <a:buSzPts val="1100"/>
              <a:buFont typeface="Arial"/>
              <a:buNone/>
            </a:pPr>
            <a:r>
              <a:rPr b="1" i="0" lang="en-US" sz="3000" u="none" cap="none" strike="noStrike">
                <a:solidFill>
                  <a:srgbClr val="FFFFFF"/>
                </a:solidFill>
                <a:latin typeface="DM Sans"/>
                <a:ea typeface="DM Sans"/>
                <a:cs typeface="DM Sans"/>
                <a:sym typeface="DM Sans"/>
              </a:rPr>
              <a:t>								                     </a:t>
            </a:r>
            <a:r>
              <a:rPr b="1" i="0" lang="en-US" sz="3000" u="none" cap="none" strike="noStrike">
                <a:solidFill>
                  <a:schemeClr val="dk1"/>
                </a:solidFill>
                <a:latin typeface="DM Sans"/>
                <a:ea typeface="DM Sans"/>
                <a:cs typeface="DM Sans"/>
                <a:sym typeface="DM Sans"/>
              </a:rPr>
              <a:t>Presented by Tali Aharon 034791236</a:t>
            </a:r>
            <a:endParaRPr b="1" i="0" sz="3000" u="none" cap="none" strike="noStrike">
              <a:solidFill>
                <a:schemeClr val="dk1"/>
              </a:solidFill>
              <a:latin typeface="DM Sans"/>
              <a:ea typeface="DM Sans"/>
              <a:cs typeface="DM Sans"/>
              <a:sym typeface="DM Sans"/>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6576275" y="5011625"/>
            <a:ext cx="10492500" cy="182250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Clr>
                <a:srgbClr val="000000"/>
              </a:buClr>
              <a:buSzPts val="3700"/>
              <a:buFont typeface="Arial"/>
              <a:buNone/>
            </a:pPr>
            <a:r>
              <a:rPr b="0" i="0" lang="en-US" sz="3700" u="none" cap="none" strike="noStrike">
                <a:solidFill>
                  <a:schemeClr val="dk1"/>
                </a:solidFill>
                <a:latin typeface="Sansita"/>
                <a:ea typeface="Sansita"/>
                <a:cs typeface="Sansita"/>
                <a:sym typeface="Sansita"/>
              </a:rPr>
              <a:t>Siyuan Gao, Xinyue Xia, Dustin Scheinost, Gal Mishne</a:t>
            </a:r>
            <a:endParaRPr b="0" i="0" sz="3700" u="none" cap="none" strike="noStrike">
              <a:solidFill>
                <a:schemeClr val="dk1"/>
              </a:solidFill>
              <a:latin typeface="Sansita"/>
              <a:ea typeface="Sansita"/>
              <a:cs typeface="Sansita"/>
              <a:sym typeface="Sansita"/>
            </a:endParaRPr>
          </a:p>
          <a:p>
            <a:pPr indent="0" lvl="0" marL="0" marR="0" rtl="0" algn="r">
              <a:lnSpc>
                <a:spcPct val="110000"/>
              </a:lnSpc>
              <a:spcBef>
                <a:spcPts val="0"/>
              </a:spcBef>
              <a:spcAft>
                <a:spcPts val="0"/>
              </a:spcAft>
              <a:buClr>
                <a:srgbClr val="000000"/>
              </a:buClr>
              <a:buSzPts val="3700"/>
              <a:buFont typeface="Arial"/>
              <a:buNone/>
            </a:pPr>
            <a:r>
              <a:rPr b="0" i="0" lang="en-US" sz="3700" u="none" cap="none" strike="noStrike">
                <a:solidFill>
                  <a:schemeClr val="dk1"/>
                </a:solidFill>
                <a:latin typeface="Sansita"/>
                <a:ea typeface="Sansita"/>
                <a:cs typeface="Sansita"/>
                <a:sym typeface="Sansita"/>
              </a:rPr>
              <a:t>Neuroimage. 2021 Oct.</a:t>
            </a:r>
            <a:endParaRPr b="0" i="0" sz="3700" u="none" cap="none" strike="noStrike">
              <a:solidFill>
                <a:schemeClr val="dk1"/>
              </a:solidFill>
              <a:latin typeface="Sansita"/>
              <a:ea typeface="Sansita"/>
              <a:cs typeface="Sansita"/>
              <a:sym typeface="Sansita"/>
            </a:endParaRPr>
          </a:p>
          <a:p>
            <a:pPr indent="0" lvl="0" marL="0" marR="0" rtl="0" algn="r">
              <a:lnSpc>
                <a:spcPct val="110000"/>
              </a:lnSpc>
              <a:spcBef>
                <a:spcPts val="0"/>
              </a:spcBef>
              <a:spcAft>
                <a:spcPts val="0"/>
              </a:spcAft>
              <a:buClr>
                <a:srgbClr val="000000"/>
              </a:buClr>
              <a:buSzPts val="3700"/>
              <a:buFont typeface="Arial"/>
              <a:buNone/>
            </a:pPr>
            <a:r>
              <a:t/>
            </a:r>
            <a:endParaRPr b="0" i="0" sz="3700" u="none" cap="none" strike="noStrike">
              <a:solidFill>
                <a:srgbClr val="FFFFFF"/>
              </a:solidFill>
              <a:latin typeface="Sansita"/>
              <a:ea typeface="Sansita"/>
              <a:cs typeface="Sansita"/>
              <a:sym typeface="Sansita"/>
            </a:endParaRPr>
          </a:p>
        </p:txBody>
      </p:sp>
      <p:pic>
        <p:nvPicPr>
          <p:cNvPr id="90" name="Google Shape;90;p1"/>
          <p:cNvPicPr preferRelativeResize="0"/>
          <p:nvPr/>
        </p:nvPicPr>
        <p:blipFill rotWithShape="1">
          <a:blip r:embed="rId4">
            <a:alphaModFix/>
          </a:blip>
          <a:srcRect b="0" l="0" r="0" t="0"/>
          <a:stretch/>
        </p:blipFill>
        <p:spPr>
          <a:xfrm>
            <a:off x="14965254" y="7854161"/>
            <a:ext cx="2294138" cy="1404201"/>
          </a:xfrm>
          <a:prstGeom prst="rect">
            <a:avLst/>
          </a:prstGeom>
          <a:noFill/>
          <a:ln>
            <a:noFill/>
          </a:ln>
        </p:spPr>
      </p:pic>
      <p:sp>
        <p:nvSpPr>
          <p:cNvPr id="91" name="Google Shape;91;p1"/>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dc64f23c74_0_50"/>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Modeling Brain Networks as Graphs</a:t>
            </a:r>
            <a:endParaRPr b="0" i="0" sz="1400" u="none" cap="none" strike="noStrike">
              <a:solidFill>
                <a:srgbClr val="000000"/>
              </a:solidFill>
              <a:latin typeface="Arial"/>
              <a:ea typeface="Arial"/>
              <a:cs typeface="Arial"/>
              <a:sym typeface="Arial"/>
            </a:endParaRPr>
          </a:p>
        </p:txBody>
      </p:sp>
      <p:sp>
        <p:nvSpPr>
          <p:cNvPr id="192" name="Google Shape;192;g2dc64f23c74_0_50"/>
          <p:cNvSpPr/>
          <p:nvPr/>
        </p:nvSpPr>
        <p:spPr>
          <a:xfrm>
            <a:off x="14757806" y="-378774"/>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93" name="Google Shape;193;g2dc64f23c74_0_50"/>
          <p:cNvSpPr txBox="1"/>
          <p:nvPr/>
        </p:nvSpPr>
        <p:spPr>
          <a:xfrm>
            <a:off x="874250" y="2238975"/>
            <a:ext cx="7701000" cy="6649500"/>
          </a:xfrm>
          <a:prstGeom prst="rect">
            <a:avLst/>
          </a:prstGeom>
          <a:noFill/>
          <a:ln>
            <a:noFill/>
          </a:ln>
        </p:spPr>
        <p:txBody>
          <a:bodyPr anchorCtr="0" anchor="t" bIns="0" lIns="0" spcFirstLastPara="1" rIns="0" wrap="square" tIns="0">
            <a:spAutoFit/>
          </a:bodyPr>
          <a:lstStyle/>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We treat the brain just like any other network - we can model it as a graph of nodes: </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N - The nodes (representing the ROIs)</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M - </a:t>
            </a:r>
            <a:r>
              <a:rPr b="0" i="0" lang="en-US" sz="3600" u="none" cap="none" strike="noStrike">
                <a:solidFill>
                  <a:schemeClr val="dk1"/>
                </a:solidFill>
                <a:latin typeface="DM Sans"/>
                <a:ea typeface="DM Sans"/>
                <a:cs typeface="DM Sans"/>
                <a:sym typeface="DM Sans"/>
              </a:rPr>
              <a:t>the number of times the same slice is imaged over time</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To understand the connectivity patterns between the ROIs, we need to learn the </a:t>
            </a:r>
            <a:r>
              <a:rPr b="1" i="0" lang="en-US" sz="3600" u="none" cap="none" strike="noStrike">
                <a:solidFill>
                  <a:srgbClr val="000000"/>
                </a:solidFill>
                <a:latin typeface="DM Sans"/>
                <a:ea typeface="DM Sans"/>
                <a:cs typeface="DM Sans"/>
                <a:sym typeface="DM Sans"/>
              </a:rPr>
              <a:t>Topology</a:t>
            </a:r>
            <a:r>
              <a:rPr b="0" i="0" lang="en-US" sz="3600" u="none" cap="none" strike="noStrike">
                <a:solidFill>
                  <a:srgbClr val="000000"/>
                </a:solidFill>
                <a:latin typeface="DM Sans"/>
                <a:ea typeface="DM Sans"/>
                <a:cs typeface="DM Sans"/>
                <a:sym typeface="DM Sans"/>
              </a:rPr>
              <a:t> - the weights on the edges. </a:t>
            </a:r>
            <a:endParaRPr b="0" i="0" sz="3600" u="none" cap="none" strike="noStrike">
              <a:solidFill>
                <a:srgbClr val="000000"/>
              </a:solidFill>
              <a:latin typeface="DM Sans"/>
              <a:ea typeface="DM Sans"/>
              <a:cs typeface="DM Sans"/>
              <a:sym typeface="DM Sans"/>
            </a:endParaRPr>
          </a:p>
        </p:txBody>
      </p:sp>
      <p:sp>
        <p:nvSpPr>
          <p:cNvPr id="194" name="Google Shape;194;g2dc64f23c74_0_50"/>
          <p:cNvSpPr txBox="1"/>
          <p:nvPr/>
        </p:nvSpPr>
        <p:spPr>
          <a:xfrm>
            <a:off x="13427700" y="3786200"/>
            <a:ext cx="4464300" cy="3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From: Xiaowen Dong: Learning graphs from data: A signal processing perspective.</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https://www.youtube.com/watch?v=2ds4A11DSOw</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22222"/>
              </a:solidFill>
              <a:highlight>
                <a:srgbClr val="FFFFFF"/>
              </a:highlight>
              <a:latin typeface="Roboto"/>
              <a:ea typeface="Roboto"/>
              <a:cs typeface="Roboto"/>
              <a:sym typeface="Roboto"/>
            </a:endParaRPr>
          </a:p>
        </p:txBody>
      </p:sp>
      <p:pic>
        <p:nvPicPr>
          <p:cNvPr id="195" name="Google Shape;195;g2dc64f23c74_0_50"/>
          <p:cNvPicPr preferRelativeResize="0"/>
          <p:nvPr/>
        </p:nvPicPr>
        <p:blipFill rotWithShape="1">
          <a:blip r:embed="rId4">
            <a:alphaModFix/>
          </a:blip>
          <a:srcRect b="0" l="0" r="0" t="0"/>
          <a:stretch/>
        </p:blipFill>
        <p:spPr>
          <a:xfrm>
            <a:off x="8944076" y="6152926"/>
            <a:ext cx="8947766" cy="3712250"/>
          </a:xfrm>
          <a:prstGeom prst="rect">
            <a:avLst/>
          </a:prstGeom>
          <a:noFill/>
          <a:ln>
            <a:noFill/>
          </a:ln>
        </p:spPr>
      </p:pic>
      <p:pic>
        <p:nvPicPr>
          <p:cNvPr id="196" name="Google Shape;196;g2dc64f23c74_0_50"/>
          <p:cNvPicPr preferRelativeResize="0"/>
          <p:nvPr/>
        </p:nvPicPr>
        <p:blipFill rotWithShape="1">
          <a:blip r:embed="rId5">
            <a:alphaModFix/>
          </a:blip>
          <a:srcRect b="0" l="0" r="0" t="0"/>
          <a:stretch/>
        </p:blipFill>
        <p:spPr>
          <a:xfrm>
            <a:off x="8944075" y="2019074"/>
            <a:ext cx="4343400" cy="4133850"/>
          </a:xfrm>
          <a:prstGeom prst="rect">
            <a:avLst/>
          </a:prstGeom>
          <a:noFill/>
          <a:ln>
            <a:noFill/>
          </a:ln>
        </p:spPr>
      </p:pic>
      <p:sp>
        <p:nvSpPr>
          <p:cNvPr id="197" name="Google Shape;197;g2dc64f23c74_0_50"/>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ce0da2acf5_0_0"/>
          <p:cNvSpPr txBox="1"/>
          <p:nvPr/>
        </p:nvSpPr>
        <p:spPr>
          <a:xfrm>
            <a:off x="874250" y="1063675"/>
            <a:ext cx="169155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Network Reconstruction:</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Traditional Approaches</a:t>
            </a:r>
            <a:endParaRPr b="0" i="0" sz="1400" u="none" cap="none" strike="noStrike">
              <a:solidFill>
                <a:srgbClr val="FF0000"/>
              </a:solidFill>
              <a:latin typeface="Arial"/>
              <a:ea typeface="Arial"/>
              <a:cs typeface="Arial"/>
              <a:sym typeface="Arial"/>
            </a:endParaRPr>
          </a:p>
        </p:txBody>
      </p:sp>
      <p:sp>
        <p:nvSpPr>
          <p:cNvPr id="203" name="Google Shape;203;g2ce0da2acf5_0_0"/>
          <p:cNvSpPr txBox="1"/>
          <p:nvPr/>
        </p:nvSpPr>
        <p:spPr>
          <a:xfrm>
            <a:off x="908550" y="2403225"/>
            <a:ext cx="16207200" cy="13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204" name="Google Shape;204;g2ce0da2acf5_0_0"/>
          <p:cNvPicPr preferRelativeResize="0"/>
          <p:nvPr/>
        </p:nvPicPr>
        <p:blipFill rotWithShape="1">
          <a:blip r:embed="rId3">
            <a:alphaModFix/>
          </a:blip>
          <a:srcRect b="0" l="0" r="0" t="0"/>
          <a:stretch/>
        </p:blipFill>
        <p:spPr>
          <a:xfrm>
            <a:off x="12112875" y="2717149"/>
            <a:ext cx="1224375" cy="470900"/>
          </a:xfrm>
          <a:prstGeom prst="rect">
            <a:avLst/>
          </a:prstGeom>
          <a:noFill/>
          <a:ln>
            <a:noFill/>
          </a:ln>
        </p:spPr>
      </p:pic>
      <p:sp>
        <p:nvSpPr>
          <p:cNvPr id="205" name="Google Shape;205;g2ce0da2acf5_0_0"/>
          <p:cNvSpPr txBox="1"/>
          <p:nvPr/>
        </p:nvSpPr>
        <p:spPr>
          <a:xfrm>
            <a:off x="615450" y="2139450"/>
            <a:ext cx="17027700" cy="907500"/>
          </a:xfrm>
          <a:prstGeom prst="rect">
            <a:avLst/>
          </a:prstGeom>
          <a:noFill/>
          <a:ln>
            <a:noFill/>
          </a:ln>
        </p:spPr>
        <p:txBody>
          <a:bodyPr anchorCtr="0" anchor="t" bIns="91425" lIns="91425" spcFirstLastPara="1" rIns="91425" wrap="square" tIns="91425">
            <a:noAutofit/>
          </a:bodyPr>
          <a:lstStyle/>
          <a:p>
            <a:pPr indent="0" lvl="0" marL="457200" marR="0" rtl="0" algn="l">
              <a:lnSpc>
                <a:spcPct val="110000"/>
              </a:lnSpc>
              <a:spcBef>
                <a:spcPts val="0"/>
              </a:spcBef>
              <a:spcAft>
                <a:spcPts val="0"/>
              </a:spcAft>
              <a:buClr>
                <a:srgbClr val="000000"/>
              </a:buClr>
              <a:buSzPts val="3000"/>
              <a:buFont typeface="Arial"/>
              <a:buNone/>
            </a:pPr>
            <a:r>
              <a:t/>
            </a:r>
            <a:endParaRPr b="0" i="0" sz="3000" u="none" cap="none" strike="noStrike">
              <a:solidFill>
                <a:srgbClr val="737373"/>
              </a:solidFill>
              <a:latin typeface="DM Sans"/>
              <a:ea typeface="DM Sans"/>
              <a:cs typeface="DM Sans"/>
              <a:sym typeface="DM Sans"/>
            </a:endParaRPr>
          </a:p>
        </p:txBody>
      </p:sp>
      <p:sp>
        <p:nvSpPr>
          <p:cNvPr id="206" name="Google Shape;206;g2ce0da2acf5_0_0"/>
          <p:cNvSpPr txBox="1"/>
          <p:nvPr/>
        </p:nvSpPr>
        <p:spPr>
          <a:xfrm>
            <a:off x="890050" y="2071100"/>
            <a:ext cx="7096200" cy="48954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chemeClr val="dk1"/>
                </a:solidFill>
                <a:latin typeface="DM Sans"/>
                <a:ea typeface="DM Sans"/>
                <a:cs typeface="DM Sans"/>
                <a:sym typeface="DM Sans"/>
              </a:rPr>
              <a:t>Physical - </a:t>
            </a:r>
            <a:endParaRPr b="0" i="0" sz="3600" u="none" cap="none" strike="noStrike">
              <a:solidFill>
                <a:schemeClr val="dk1"/>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chemeClr val="dk1"/>
                </a:solidFill>
                <a:latin typeface="DM Sans"/>
                <a:ea typeface="DM Sans"/>
                <a:cs typeface="DM Sans"/>
                <a:sym typeface="DM Sans"/>
              </a:rPr>
              <a:t>Diffusion Process</a:t>
            </a:r>
            <a:endParaRPr b="0" i="0" sz="3600" u="none" cap="none" strike="noStrike">
              <a:solidFill>
                <a:schemeClr val="dk1"/>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Statistical:</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Sample Correlation - e.g. Pearson</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Similarity Function - e.g. Gaussian RBF:</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207" name="Google Shape;207;g2ce0da2acf5_0_0"/>
          <p:cNvPicPr preferRelativeResize="0"/>
          <p:nvPr/>
        </p:nvPicPr>
        <p:blipFill rotWithShape="1">
          <a:blip r:embed="rId4">
            <a:alphaModFix/>
          </a:blip>
          <a:srcRect b="0" l="0" r="0" t="0"/>
          <a:stretch/>
        </p:blipFill>
        <p:spPr>
          <a:xfrm>
            <a:off x="1336425" y="6760325"/>
            <a:ext cx="9284675" cy="1825075"/>
          </a:xfrm>
          <a:prstGeom prst="rect">
            <a:avLst/>
          </a:prstGeom>
          <a:noFill/>
          <a:ln>
            <a:noFill/>
          </a:ln>
        </p:spPr>
      </p:pic>
      <p:pic>
        <p:nvPicPr>
          <p:cNvPr id="208" name="Google Shape;208;g2ce0da2acf5_0_0"/>
          <p:cNvPicPr preferRelativeResize="0"/>
          <p:nvPr/>
        </p:nvPicPr>
        <p:blipFill rotWithShape="1">
          <a:blip r:embed="rId5">
            <a:alphaModFix/>
          </a:blip>
          <a:srcRect b="0" l="0" r="0" t="0"/>
          <a:stretch/>
        </p:blipFill>
        <p:spPr>
          <a:xfrm>
            <a:off x="8941725" y="2174625"/>
            <a:ext cx="9284675" cy="4599168"/>
          </a:xfrm>
          <a:prstGeom prst="rect">
            <a:avLst/>
          </a:prstGeom>
          <a:noFill/>
          <a:ln>
            <a:noFill/>
          </a:ln>
        </p:spPr>
      </p:pic>
      <p:sp>
        <p:nvSpPr>
          <p:cNvPr id="209" name="Google Shape;209;g2ce0da2acf5_0_0"/>
          <p:cNvSpPr txBox="1"/>
          <p:nvPr/>
        </p:nvSpPr>
        <p:spPr>
          <a:xfrm>
            <a:off x="9245806" y="7058227"/>
            <a:ext cx="8785200" cy="6498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0" i="0" lang="en-US" sz="1400" u="none" cap="none" strike="noStrike">
                <a:solidFill>
                  <a:srgbClr val="111111"/>
                </a:solidFill>
                <a:highlight>
                  <a:srgbClr val="FFFFFF"/>
                </a:highlight>
                <a:latin typeface="Roboto"/>
                <a:ea typeface="Roboto"/>
                <a:cs typeface="Roboto"/>
                <a:sym typeface="Roboto"/>
              </a:rPr>
              <a:t>Diffusion Tensor Tractography (left), graph of connectivity (center), functional connectivity (right). Modified from Hagmann P, Cammoun L, Gigandet X, Meuli R, Honey CJ, Wedeen VJ, Sporns O (</a:t>
            </a:r>
            <a:r>
              <a:rPr b="0" i="0" lang="en-US" sz="1400" u="none" cap="none" strike="noStrike">
                <a:solidFill>
                  <a:srgbClr val="FF0000"/>
                </a:solidFill>
                <a:highlight>
                  <a:srgbClr val="FFFFFF"/>
                </a:highlight>
                <a:latin typeface="Roboto"/>
                <a:ea typeface="Roboto"/>
                <a:cs typeface="Roboto"/>
                <a:sym typeface="Roboto"/>
              </a:rPr>
              <a:t>2008</a:t>
            </a:r>
            <a:r>
              <a:rPr b="0" i="0" lang="en-US" sz="1400" u="none" cap="none" strike="noStrike">
                <a:solidFill>
                  <a:srgbClr val="111111"/>
                </a:solidFill>
                <a:highlight>
                  <a:srgbClr val="FFFFFF"/>
                </a:highlight>
                <a:latin typeface="Roboto"/>
                <a:ea typeface="Roboto"/>
                <a:cs typeface="Roboto"/>
                <a:sym typeface="Roboto"/>
              </a:rPr>
              <a:t>) Mapping the structural core of human cerebral cortex. PLoS Biology. </a:t>
            </a:r>
            <a:endParaRPr b="0" i="0" sz="1400" u="none" cap="none" strike="noStrike">
              <a:solidFill>
                <a:srgbClr val="11111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10" name="Google Shape;210;g2ce0da2acf5_0_0"/>
          <p:cNvSpPr txBox="1"/>
          <p:nvPr>
            <p:ph idx="12" type="sldNum"/>
          </p:nvPr>
        </p:nvSpPr>
        <p:spPr>
          <a:xfrm>
            <a:off x="16154400" y="99219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c7be859761_0_66"/>
          <p:cNvPicPr preferRelativeResize="0"/>
          <p:nvPr/>
        </p:nvPicPr>
        <p:blipFill rotWithShape="1">
          <a:blip r:embed="rId3">
            <a:alphaModFix/>
          </a:blip>
          <a:srcRect b="0" l="0" r="0" t="0"/>
          <a:stretch/>
        </p:blipFill>
        <p:spPr>
          <a:xfrm>
            <a:off x="7499100" y="2271225"/>
            <a:ext cx="10652152" cy="4954863"/>
          </a:xfrm>
          <a:prstGeom prst="rect">
            <a:avLst/>
          </a:prstGeom>
          <a:noFill/>
          <a:ln>
            <a:noFill/>
          </a:ln>
        </p:spPr>
      </p:pic>
      <p:sp>
        <p:nvSpPr>
          <p:cNvPr id="216" name="Google Shape;216;g2c7be859761_0_66"/>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chemeClr val="dk1"/>
                </a:solidFill>
                <a:latin typeface="DM Sans"/>
                <a:ea typeface="DM Sans"/>
                <a:cs typeface="DM Sans"/>
                <a:sym typeface="DM Sans"/>
              </a:rPr>
              <a:t>CFC - </a:t>
            </a:r>
            <a:r>
              <a:rPr b="1" i="0" lang="en-US" sz="4500" u="none" cap="none" strike="noStrike">
                <a:solidFill>
                  <a:srgbClr val="FF0000"/>
                </a:solidFill>
                <a:latin typeface="DM Sans"/>
                <a:ea typeface="DM Sans"/>
                <a:cs typeface="DM Sans"/>
                <a:sym typeface="DM Sans"/>
              </a:rPr>
              <a:t>Correlation Functional Connectivity</a:t>
            </a:r>
            <a:endParaRPr b="1" i="0" sz="1400" u="none" cap="none" strike="noStrike">
              <a:solidFill>
                <a:srgbClr val="FF0000"/>
              </a:solidFill>
              <a:latin typeface="Arial"/>
              <a:ea typeface="Arial"/>
              <a:cs typeface="Arial"/>
              <a:sym typeface="Arial"/>
            </a:endParaRPr>
          </a:p>
        </p:txBody>
      </p:sp>
      <p:sp>
        <p:nvSpPr>
          <p:cNvPr id="217" name="Google Shape;217;g2c7be859761_0_66"/>
          <p:cNvSpPr txBox="1"/>
          <p:nvPr/>
        </p:nvSpPr>
        <p:spPr>
          <a:xfrm>
            <a:off x="874250" y="2238975"/>
            <a:ext cx="6748500" cy="7065000"/>
          </a:xfrm>
          <a:prstGeom prst="rect">
            <a:avLst/>
          </a:prstGeom>
          <a:noFill/>
          <a:ln>
            <a:noFill/>
          </a:ln>
        </p:spPr>
        <p:txBody>
          <a:bodyPr anchorCtr="0" anchor="t" bIns="0" lIns="0" spcFirstLastPara="1" rIns="0" wrap="square" tIns="0">
            <a:spAutoFit/>
          </a:bodyPr>
          <a:lstStyle/>
          <a:p>
            <a:pPr indent="-419100" lvl="0" marL="457200" marR="0" rtl="0" algn="l">
              <a:lnSpc>
                <a:spcPct val="110000"/>
              </a:lnSpc>
              <a:spcBef>
                <a:spcPts val="0"/>
              </a:spcBef>
              <a:spcAft>
                <a:spcPts val="0"/>
              </a:spcAft>
              <a:buClr>
                <a:schemeClr val="dk1"/>
              </a:buClr>
              <a:buSzPts val="3000"/>
              <a:buFont typeface="DM Sans"/>
              <a:buAutoNum type="arabicPeriod"/>
            </a:pPr>
            <a:r>
              <a:rPr b="0" i="0" lang="en-US" sz="3000" u="none" cap="none" strike="noStrike">
                <a:solidFill>
                  <a:schemeClr val="dk1"/>
                </a:solidFill>
                <a:latin typeface="DM Sans"/>
                <a:ea typeface="DM Sans"/>
                <a:cs typeface="DM Sans"/>
                <a:sym typeface="DM Sans"/>
              </a:rPr>
              <a:t>Define the nodes (for 𝑁 brain ROIs)</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AutoNum type="arabicPeriod"/>
            </a:pPr>
            <a:r>
              <a:rPr b="0" i="0" lang="en-US" sz="3000" u="none" cap="none" strike="noStrike">
                <a:solidFill>
                  <a:schemeClr val="dk1"/>
                </a:solidFill>
                <a:latin typeface="DM Sans"/>
                <a:ea typeface="DM Sans"/>
                <a:cs typeface="DM Sans"/>
                <a:sym typeface="DM Sans"/>
              </a:rPr>
              <a:t>Calculate </a:t>
            </a:r>
            <a:r>
              <a:rPr b="0" i="0" lang="en-US" sz="3000" u="sng" cap="none" strike="noStrike">
                <a:solidFill>
                  <a:schemeClr val="dk1"/>
                </a:solidFill>
                <a:latin typeface="DM Sans"/>
                <a:ea typeface="DM Sans"/>
                <a:cs typeface="DM Sans"/>
                <a:sym typeface="DM Sans"/>
              </a:rPr>
              <a:t>pairwise Pearson correlation</a:t>
            </a:r>
            <a:r>
              <a:rPr b="0" i="0" lang="en-US" sz="3000" u="none" cap="none" strike="noStrike">
                <a:solidFill>
                  <a:schemeClr val="dk1"/>
                </a:solidFill>
                <a:latin typeface="DM Sans"/>
                <a:ea typeface="DM Sans"/>
                <a:cs typeface="DM Sans"/>
                <a:sym typeface="DM Sans"/>
              </a:rPr>
              <a:t> coefficients between the </a:t>
            </a:r>
            <a:r>
              <a:rPr b="0" i="0" lang="en-US" sz="3000" u="sng" cap="none" strike="noStrike">
                <a:solidFill>
                  <a:schemeClr val="dk1"/>
                </a:solidFill>
                <a:latin typeface="DM Sans"/>
                <a:ea typeface="DM Sans"/>
                <a:cs typeface="DM Sans"/>
                <a:sym typeface="DM Sans"/>
              </a:rPr>
              <a:t>time-series</a:t>
            </a:r>
            <a:r>
              <a:rPr b="0" i="0" lang="en-US" sz="3000" u="none" cap="none" strike="noStrike">
                <a:solidFill>
                  <a:schemeClr val="dk1"/>
                </a:solidFill>
                <a:latin typeface="DM Sans"/>
                <a:ea typeface="DM Sans"/>
                <a:cs typeface="DM Sans"/>
                <a:sym typeface="DM Sans"/>
              </a:rPr>
              <a:t> of the 𝑁 nodes.</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AutoNum type="arabicPeriod"/>
            </a:pPr>
            <a:r>
              <a:rPr b="0" i="0" lang="en-US" sz="3000" u="none" cap="none" strike="noStrike">
                <a:solidFill>
                  <a:schemeClr val="dk1"/>
                </a:solidFill>
                <a:latin typeface="DM Sans"/>
                <a:ea typeface="DM Sans"/>
                <a:cs typeface="DM Sans"/>
                <a:sym typeface="DM Sans"/>
              </a:rPr>
              <a:t>Estimate a dense FC matrix.</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AutoNum type="arabicPeriod"/>
            </a:pPr>
            <a:r>
              <a:rPr b="0" i="0" lang="en-US" sz="3000" u="none" cap="none" strike="noStrike">
                <a:solidFill>
                  <a:schemeClr val="dk1"/>
                </a:solidFill>
                <a:latin typeface="DM Sans"/>
                <a:ea typeface="DM Sans"/>
                <a:cs typeface="DM Sans"/>
                <a:sym typeface="DM Sans"/>
              </a:rPr>
              <a:t>Threshold the resulting matrix.</a:t>
            </a:r>
            <a:endParaRPr b="0"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Pros:</a:t>
            </a:r>
            <a:endParaRPr b="1"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Simple and widely used.</a:t>
            </a:r>
            <a:endParaRPr b="0"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Provides a measure of the relationships between regions.</a:t>
            </a:r>
            <a:endParaRPr b="0"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Cons:</a:t>
            </a:r>
            <a:endParaRPr b="1"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CFC assumes linear surface when comparing distances.</a:t>
            </a:r>
            <a:endParaRPr b="0"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Sensitive to noise and outliers.</a:t>
            </a:r>
            <a:endParaRPr b="0" i="0" sz="3000" u="none" cap="none" strike="noStrike">
              <a:solidFill>
                <a:schemeClr val="dk1"/>
              </a:solidFill>
              <a:latin typeface="DM Sans"/>
              <a:ea typeface="DM Sans"/>
              <a:cs typeface="DM Sans"/>
              <a:sym typeface="DM Sans"/>
            </a:endParaRPr>
          </a:p>
        </p:txBody>
      </p:sp>
      <p:pic>
        <p:nvPicPr>
          <p:cNvPr id="218" name="Google Shape;218;g2c7be859761_0_66"/>
          <p:cNvPicPr preferRelativeResize="0"/>
          <p:nvPr/>
        </p:nvPicPr>
        <p:blipFill rotWithShape="1">
          <a:blip r:embed="rId4">
            <a:alphaModFix/>
          </a:blip>
          <a:srcRect b="0" l="0" r="0" t="0"/>
          <a:stretch/>
        </p:blipFill>
        <p:spPr>
          <a:xfrm>
            <a:off x="9563091" y="4754450"/>
            <a:ext cx="9316009" cy="2662825"/>
          </a:xfrm>
          <a:prstGeom prst="rect">
            <a:avLst/>
          </a:prstGeom>
          <a:noFill/>
          <a:ln>
            <a:noFill/>
          </a:ln>
        </p:spPr>
      </p:pic>
      <p:sp>
        <p:nvSpPr>
          <p:cNvPr id="219" name="Google Shape;219;g2c7be859761_0_66"/>
          <p:cNvSpPr/>
          <p:nvPr/>
        </p:nvSpPr>
        <p:spPr>
          <a:xfrm>
            <a:off x="7601773" y="2388981"/>
            <a:ext cx="10302300" cy="6698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0" name="Google Shape;220;g2c7be859761_0_66"/>
          <p:cNvPicPr preferRelativeResize="0"/>
          <p:nvPr/>
        </p:nvPicPr>
        <p:blipFill rotWithShape="1">
          <a:blip r:embed="rId5">
            <a:alphaModFix/>
          </a:blip>
          <a:srcRect b="0" l="0" r="0" t="0"/>
          <a:stretch/>
        </p:blipFill>
        <p:spPr>
          <a:xfrm>
            <a:off x="10593000" y="4874850"/>
            <a:ext cx="6588724" cy="2413975"/>
          </a:xfrm>
          <a:prstGeom prst="rect">
            <a:avLst/>
          </a:prstGeom>
          <a:noFill/>
          <a:ln>
            <a:noFill/>
          </a:ln>
        </p:spPr>
      </p:pic>
      <p:pic>
        <p:nvPicPr>
          <p:cNvPr id="221" name="Google Shape;221;g2c7be859761_0_66"/>
          <p:cNvPicPr preferRelativeResize="0"/>
          <p:nvPr/>
        </p:nvPicPr>
        <p:blipFill rotWithShape="1">
          <a:blip r:embed="rId6">
            <a:alphaModFix/>
          </a:blip>
          <a:srcRect b="0" l="0" r="0" t="0"/>
          <a:stretch/>
        </p:blipFill>
        <p:spPr>
          <a:xfrm>
            <a:off x="10786809" y="6677249"/>
            <a:ext cx="1541810" cy="1021810"/>
          </a:xfrm>
          <a:prstGeom prst="rect">
            <a:avLst/>
          </a:prstGeom>
          <a:noFill/>
          <a:ln>
            <a:noFill/>
          </a:ln>
        </p:spPr>
      </p:pic>
      <p:sp>
        <p:nvSpPr>
          <p:cNvPr id="222" name="Google Shape;222;g2c7be859761_0_66"/>
          <p:cNvSpPr txBox="1"/>
          <p:nvPr/>
        </p:nvSpPr>
        <p:spPr>
          <a:xfrm>
            <a:off x="11027634" y="7500755"/>
            <a:ext cx="66996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Xp= time series (signal) of vertex p</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Yq= time series (signal) of vertex q</a:t>
            </a:r>
            <a:endParaRPr b="0" i="0" sz="1800" u="none" cap="none" strike="noStrike">
              <a:solidFill>
                <a:schemeClr val="dk1"/>
              </a:solidFill>
              <a:latin typeface="Calibri"/>
              <a:ea typeface="Calibri"/>
              <a:cs typeface="Calibri"/>
              <a:sym typeface="Calibri"/>
            </a:endParaRPr>
          </a:p>
        </p:txBody>
      </p:sp>
      <p:sp>
        <p:nvSpPr>
          <p:cNvPr id="223" name="Google Shape;223;g2c7be859761_0_66"/>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c7be859761_0_78"/>
          <p:cNvPicPr preferRelativeResize="0"/>
          <p:nvPr/>
        </p:nvPicPr>
        <p:blipFill rotWithShape="1">
          <a:blip r:embed="rId3">
            <a:alphaModFix/>
          </a:blip>
          <a:srcRect b="0" l="0" r="0" t="0"/>
          <a:stretch/>
        </p:blipFill>
        <p:spPr>
          <a:xfrm>
            <a:off x="9308075" y="2289775"/>
            <a:ext cx="8841300" cy="5214375"/>
          </a:xfrm>
          <a:prstGeom prst="rect">
            <a:avLst/>
          </a:prstGeom>
          <a:noFill/>
          <a:ln>
            <a:noFill/>
          </a:ln>
        </p:spPr>
      </p:pic>
      <p:pic>
        <p:nvPicPr>
          <p:cNvPr id="229" name="Google Shape;229;g2c7be859761_0_78"/>
          <p:cNvPicPr preferRelativeResize="0"/>
          <p:nvPr/>
        </p:nvPicPr>
        <p:blipFill rotWithShape="1">
          <a:blip r:embed="rId4">
            <a:alphaModFix/>
          </a:blip>
          <a:srcRect b="0" l="0" r="0" t="0"/>
          <a:stretch/>
        </p:blipFill>
        <p:spPr>
          <a:xfrm>
            <a:off x="1331450" y="4572000"/>
            <a:ext cx="5319125" cy="1268125"/>
          </a:xfrm>
          <a:prstGeom prst="rect">
            <a:avLst/>
          </a:prstGeom>
          <a:noFill/>
          <a:ln>
            <a:noFill/>
          </a:ln>
        </p:spPr>
      </p:pic>
      <p:sp>
        <p:nvSpPr>
          <p:cNvPr id="230" name="Google Shape;230;g2c7be859761_0_78"/>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chemeClr val="dk1"/>
                </a:solidFill>
                <a:latin typeface="DM Sans"/>
                <a:ea typeface="DM Sans"/>
                <a:cs typeface="DM Sans"/>
                <a:sym typeface="DM Sans"/>
              </a:rPr>
              <a:t>A Solution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Geodesic Distance-Based FC</a:t>
            </a:r>
            <a:endParaRPr b="0" i="0" sz="1400" u="none" cap="none" strike="noStrike">
              <a:solidFill>
                <a:srgbClr val="FF0000"/>
              </a:solidFill>
              <a:latin typeface="Arial"/>
              <a:ea typeface="Arial"/>
              <a:cs typeface="Arial"/>
              <a:sym typeface="Arial"/>
            </a:endParaRPr>
          </a:p>
        </p:txBody>
      </p:sp>
      <p:sp>
        <p:nvSpPr>
          <p:cNvPr id="231" name="Google Shape;231;g2c7be859761_0_78"/>
          <p:cNvSpPr/>
          <p:nvPr/>
        </p:nvSpPr>
        <p:spPr>
          <a:xfrm>
            <a:off x="13023006" y="9286001"/>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5">
              <a:alphaModFix/>
            </a:blip>
            <a:stretch>
              <a:fillRect b="0" l="0" r="0" t="0"/>
            </a:stretch>
          </a:blipFill>
          <a:ln>
            <a:noFill/>
          </a:ln>
        </p:spPr>
      </p:sp>
      <p:sp>
        <p:nvSpPr>
          <p:cNvPr id="232" name="Google Shape;232;g2c7be859761_0_78"/>
          <p:cNvSpPr txBox="1"/>
          <p:nvPr/>
        </p:nvSpPr>
        <p:spPr>
          <a:xfrm>
            <a:off x="874250" y="2238975"/>
            <a:ext cx="8841300" cy="7053600"/>
          </a:xfrm>
          <a:prstGeom prst="rect">
            <a:avLst/>
          </a:prstGeom>
          <a:noFill/>
          <a:ln>
            <a:noFill/>
          </a:ln>
        </p:spPr>
        <p:txBody>
          <a:bodyPr anchorCtr="0" anchor="t" bIns="0" lIns="0" spcFirstLastPara="1" rIns="0" wrap="square" tIns="0">
            <a:spAutoFit/>
          </a:bodyPr>
          <a:lstStyle/>
          <a:p>
            <a:pPr indent="-419100" lvl="0" marL="4572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CFC lies on a positive semidefinite cone (symmetric with non-negative eigenvalues)</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The geometry is not Euclidean - It’s a </a:t>
            </a:r>
            <a:r>
              <a:rPr b="0" i="0" lang="en-US" sz="3000" u="sng" cap="none" strike="noStrike">
                <a:solidFill>
                  <a:schemeClr val="dk1"/>
                </a:solidFill>
                <a:latin typeface="DM Sans"/>
                <a:ea typeface="DM Sans"/>
                <a:cs typeface="DM Sans"/>
                <a:sym typeface="DM Sans"/>
              </a:rPr>
              <a:t>Manifold</a:t>
            </a:r>
            <a:endParaRPr b="0" i="0" sz="3000" u="sng" cap="none" strike="noStrike">
              <a:solidFill>
                <a:schemeClr val="dk1"/>
              </a:solidFill>
              <a:latin typeface="DM Sans"/>
              <a:ea typeface="DM Sans"/>
              <a:cs typeface="DM Sans"/>
              <a:sym typeface="DM Sans"/>
            </a:endParaRPr>
          </a:p>
          <a:p>
            <a:pPr indent="-419100" lvl="0" marL="457200" marR="0" rtl="0" algn="l">
              <a:lnSpc>
                <a:spcPct val="115000"/>
              </a:lnSpc>
              <a:spcBef>
                <a:spcPts val="0"/>
              </a:spcBef>
              <a:spcAft>
                <a:spcPts val="0"/>
              </a:spcAft>
              <a:buClr>
                <a:schemeClr val="dk1"/>
              </a:buClr>
              <a:buSzPts val="3000"/>
              <a:buFont typeface="DM Sans"/>
              <a:buChar char="●"/>
            </a:pPr>
            <a:r>
              <a:rPr b="0" i="0" lang="en-US" sz="3000" u="sng" cap="none" strike="noStrike">
                <a:solidFill>
                  <a:schemeClr val="hlink"/>
                </a:solidFill>
                <a:latin typeface="DM Sans"/>
                <a:ea typeface="DM Sans"/>
                <a:cs typeface="DM Sans"/>
                <a:sym typeface="DM Sans"/>
                <a:hlinkClick r:id="rId6"/>
              </a:rPr>
              <a:t>The geodesic distance between two covariance matrices 𝐂1 and 𝐂2</a:t>
            </a:r>
            <a:r>
              <a:rPr b="0" i="0" lang="en-US" sz="3000" u="none" cap="none" strike="noStrike">
                <a:solidFill>
                  <a:schemeClr val="dk1"/>
                </a:solidFill>
                <a:latin typeface="DM Sans"/>
                <a:ea typeface="DM Sans"/>
                <a:cs typeface="DM Sans"/>
                <a:sym typeface="DM Sans"/>
              </a:rPr>
              <a:t> =</a:t>
            </a:r>
            <a:endParaRPr b="0" i="0" sz="3000" u="none" cap="none" strike="noStrike">
              <a:solidFill>
                <a:schemeClr val="dk1"/>
              </a:solidFill>
              <a:latin typeface="DM Sans"/>
              <a:ea typeface="DM Sans"/>
              <a:cs typeface="DM Sans"/>
              <a:sym typeface="DM Sans"/>
            </a:endParaRPr>
          </a:p>
          <a:p>
            <a:pPr indent="0" lvl="0" marL="0" marR="0" rtl="0" algn="l">
              <a:lnSpc>
                <a:spcPct val="110000"/>
              </a:lnSpc>
              <a:spcBef>
                <a:spcPts val="1200"/>
              </a:spcBef>
              <a:spcAft>
                <a:spcPts val="0"/>
              </a:spcAft>
              <a:buClr>
                <a:srgbClr val="000000"/>
              </a:buClr>
              <a:buSzPts val="3000"/>
              <a:buFont typeface="Arial"/>
              <a:buNone/>
            </a:pPr>
            <a:r>
              <a:t/>
            </a:r>
            <a:endParaRPr b="1"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chemeClr val="dk1"/>
              </a:buClr>
              <a:buSzPts val="1100"/>
              <a:buFont typeface="Arial"/>
              <a:buNone/>
            </a:pPr>
            <a:r>
              <a:t/>
            </a:r>
            <a:endParaRPr b="0" i="1"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a:t>
            </a:r>
            <a:endParaRPr b="1"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Pros:</a:t>
            </a:r>
            <a:endParaRPr b="1"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Provides a more accurate measure of distance between FC matrices.</a:t>
            </a:r>
            <a:endParaRPr b="0"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Cons:</a:t>
            </a:r>
            <a:endParaRPr b="1"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Requires complex calculations and assumptions about the underlying geometry.</a:t>
            </a:r>
            <a:endParaRPr b="0" i="0" sz="3000" u="none" cap="none" strike="noStrike">
              <a:solidFill>
                <a:schemeClr val="dk1"/>
              </a:solidFill>
              <a:latin typeface="DM Sans"/>
              <a:ea typeface="DM Sans"/>
              <a:cs typeface="DM Sans"/>
              <a:sym typeface="DM Sans"/>
            </a:endParaRPr>
          </a:p>
          <a:p>
            <a:pPr indent="-419100" lvl="1" marL="9144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Lead to positive and negative relations.</a:t>
            </a:r>
            <a:endParaRPr b="0" i="0" sz="3000" u="none" cap="none" strike="noStrike">
              <a:solidFill>
                <a:schemeClr val="dk1"/>
              </a:solidFill>
              <a:latin typeface="DM Sans"/>
              <a:ea typeface="DM Sans"/>
              <a:cs typeface="DM Sans"/>
              <a:sym typeface="DM Sans"/>
            </a:endParaRPr>
          </a:p>
        </p:txBody>
      </p:sp>
      <p:sp>
        <p:nvSpPr>
          <p:cNvPr id="233" name="Google Shape;233;g2c7be859761_0_78"/>
          <p:cNvSpPr txBox="1"/>
          <p:nvPr/>
        </p:nvSpPr>
        <p:spPr>
          <a:xfrm>
            <a:off x="10137661" y="7747532"/>
            <a:ext cx="6838500" cy="2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272B1"/>
                </a:solidFill>
                <a:uFill>
                  <a:noFill/>
                </a:uFill>
                <a:latin typeface="Arial"/>
                <a:ea typeface="Arial"/>
                <a:cs typeface="Arial"/>
                <a:sym typeface="Arial"/>
                <a:hlinkClick r:id="rId7">
                  <a:extLst>
                    <a:ext uri="{A12FA001-AC4F-418D-AE19-62706E023703}">
                      <ahyp:hlinkClr val="tx"/>
                    </a:ext>
                  </a:extLst>
                </a:hlinkClick>
              </a:rPr>
              <a:t>https://doi.org/10.1016/j.neuroimage.2019.116398</a:t>
            </a:r>
            <a:endParaRPr b="0" i="0" sz="1200" u="none" cap="none" strike="noStrike">
              <a:solidFill>
                <a:schemeClr val="dk1"/>
              </a:solidFill>
              <a:latin typeface="Calibri"/>
              <a:ea typeface="Calibri"/>
              <a:cs typeface="Calibri"/>
              <a:sym typeface="Calibri"/>
            </a:endParaRPr>
          </a:p>
        </p:txBody>
      </p:sp>
      <p:sp>
        <p:nvSpPr>
          <p:cNvPr id="234" name="Google Shape;234;g2c7be859761_0_78"/>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dc64f23c74_0_61"/>
          <p:cNvSpPr/>
          <p:nvPr/>
        </p:nvSpPr>
        <p:spPr>
          <a:xfrm>
            <a:off x="14067700" y="7239000"/>
            <a:ext cx="3575400" cy="208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0" name="Google Shape;240;g2dc64f23c74_0_61"/>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The Transition to Laplacian and GSP </a:t>
            </a:r>
            <a:r>
              <a:rPr b="1" i="0" lang="en-US" sz="4500" u="none" cap="none" strike="noStrike">
                <a:solidFill>
                  <a:srgbClr val="FF0000"/>
                </a:solidFill>
                <a:latin typeface="DM Sans"/>
                <a:ea typeface="DM Sans"/>
                <a:cs typeface="DM Sans"/>
                <a:sym typeface="DM Sans"/>
              </a:rPr>
              <a:t>- 2013</a:t>
            </a:r>
            <a:endParaRPr b="0" i="0" sz="1400" u="none" cap="none" strike="noStrike">
              <a:solidFill>
                <a:srgbClr val="FF0000"/>
              </a:solidFill>
              <a:latin typeface="Arial"/>
              <a:ea typeface="Arial"/>
              <a:cs typeface="Arial"/>
              <a:sym typeface="Arial"/>
            </a:endParaRPr>
          </a:p>
        </p:txBody>
      </p:sp>
      <p:cxnSp>
        <p:nvCxnSpPr>
          <p:cNvPr id="241" name="Google Shape;241;g2dc64f23c74_0_61"/>
          <p:cNvCxnSpPr/>
          <p:nvPr/>
        </p:nvCxnSpPr>
        <p:spPr>
          <a:xfrm flipH="1" rot="10800000">
            <a:off x="659425" y="7022950"/>
            <a:ext cx="17408700" cy="40200"/>
          </a:xfrm>
          <a:prstGeom prst="straightConnector1">
            <a:avLst/>
          </a:prstGeom>
          <a:noFill/>
          <a:ln cap="flat" cmpd="sng" w="228600">
            <a:solidFill>
              <a:schemeClr val="accent5"/>
            </a:solidFill>
            <a:prstDash val="solid"/>
            <a:round/>
            <a:headEnd len="sm" w="sm" type="none"/>
            <a:tailEnd len="med" w="med" type="stealth"/>
          </a:ln>
        </p:spPr>
      </p:cxnSp>
      <p:cxnSp>
        <p:nvCxnSpPr>
          <p:cNvPr id="242" name="Google Shape;242;g2dc64f23c74_0_61"/>
          <p:cNvCxnSpPr/>
          <p:nvPr/>
        </p:nvCxnSpPr>
        <p:spPr>
          <a:xfrm>
            <a:off x="4273050" y="6989875"/>
            <a:ext cx="0" cy="175800"/>
          </a:xfrm>
          <a:prstGeom prst="straightConnector1">
            <a:avLst/>
          </a:prstGeom>
          <a:noFill/>
          <a:ln cap="flat" cmpd="sng" w="9525">
            <a:solidFill>
              <a:schemeClr val="dk2"/>
            </a:solidFill>
            <a:prstDash val="solid"/>
            <a:round/>
            <a:headEnd len="sm" w="sm" type="none"/>
            <a:tailEnd len="sm" w="sm" type="none"/>
          </a:ln>
        </p:spPr>
      </p:cxnSp>
      <p:cxnSp>
        <p:nvCxnSpPr>
          <p:cNvPr id="243" name="Google Shape;243;g2dc64f23c74_0_61"/>
          <p:cNvCxnSpPr/>
          <p:nvPr/>
        </p:nvCxnSpPr>
        <p:spPr>
          <a:xfrm>
            <a:off x="6787750" y="6989875"/>
            <a:ext cx="0" cy="175800"/>
          </a:xfrm>
          <a:prstGeom prst="straightConnector1">
            <a:avLst/>
          </a:prstGeom>
          <a:noFill/>
          <a:ln cap="flat" cmpd="sng" w="9525">
            <a:solidFill>
              <a:schemeClr val="dk2"/>
            </a:solidFill>
            <a:prstDash val="solid"/>
            <a:round/>
            <a:headEnd len="sm" w="sm" type="none"/>
            <a:tailEnd len="sm" w="sm" type="none"/>
          </a:ln>
        </p:spPr>
      </p:cxnSp>
      <p:cxnSp>
        <p:nvCxnSpPr>
          <p:cNvPr id="244" name="Google Shape;244;g2dc64f23c74_0_61"/>
          <p:cNvCxnSpPr/>
          <p:nvPr/>
        </p:nvCxnSpPr>
        <p:spPr>
          <a:xfrm>
            <a:off x="11954575" y="6989875"/>
            <a:ext cx="0" cy="175800"/>
          </a:xfrm>
          <a:prstGeom prst="straightConnector1">
            <a:avLst/>
          </a:prstGeom>
          <a:noFill/>
          <a:ln cap="flat" cmpd="sng" w="9525">
            <a:solidFill>
              <a:schemeClr val="dk2"/>
            </a:solidFill>
            <a:prstDash val="solid"/>
            <a:round/>
            <a:headEnd len="sm" w="sm" type="none"/>
            <a:tailEnd len="sm" w="sm" type="none"/>
          </a:ln>
        </p:spPr>
      </p:cxnSp>
      <p:cxnSp>
        <p:nvCxnSpPr>
          <p:cNvPr id="245" name="Google Shape;245;g2dc64f23c74_0_61"/>
          <p:cNvCxnSpPr/>
          <p:nvPr/>
        </p:nvCxnSpPr>
        <p:spPr>
          <a:xfrm>
            <a:off x="15864250" y="6953200"/>
            <a:ext cx="0" cy="175800"/>
          </a:xfrm>
          <a:prstGeom prst="straightConnector1">
            <a:avLst/>
          </a:prstGeom>
          <a:noFill/>
          <a:ln cap="flat" cmpd="sng" w="9525">
            <a:solidFill>
              <a:schemeClr val="dk2"/>
            </a:solidFill>
            <a:prstDash val="solid"/>
            <a:round/>
            <a:headEnd len="sm" w="sm" type="none"/>
            <a:tailEnd len="sm" w="sm" type="none"/>
          </a:ln>
        </p:spPr>
      </p:cxnSp>
      <p:sp>
        <p:nvSpPr>
          <p:cNvPr id="246" name="Google Shape;246;g2dc64f23c74_0_61"/>
          <p:cNvSpPr txBox="1"/>
          <p:nvPr/>
        </p:nvSpPr>
        <p:spPr>
          <a:xfrm>
            <a:off x="2866300" y="7458800"/>
            <a:ext cx="26817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247" name="Google Shape;247;g2dc64f23c74_0_61"/>
          <p:cNvPicPr preferRelativeResize="0"/>
          <p:nvPr/>
        </p:nvPicPr>
        <p:blipFill rotWithShape="1">
          <a:blip r:embed="rId3">
            <a:alphaModFix/>
          </a:blip>
          <a:srcRect b="0" l="0" r="0" t="0"/>
          <a:stretch/>
        </p:blipFill>
        <p:spPr>
          <a:xfrm>
            <a:off x="12112875" y="3936349"/>
            <a:ext cx="1224375" cy="470900"/>
          </a:xfrm>
          <a:prstGeom prst="rect">
            <a:avLst/>
          </a:prstGeom>
          <a:noFill/>
          <a:ln>
            <a:noFill/>
          </a:ln>
        </p:spPr>
      </p:pic>
      <p:sp>
        <p:nvSpPr>
          <p:cNvPr id="248" name="Google Shape;248;g2dc64f23c74_0_61"/>
          <p:cNvSpPr txBox="1"/>
          <p:nvPr/>
        </p:nvSpPr>
        <p:spPr>
          <a:xfrm>
            <a:off x="2866300" y="73415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2015</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Hu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rgbClr val="FFFFFF"/>
                </a:highlight>
                <a:latin typeface="Arial"/>
                <a:ea typeface="Arial"/>
                <a:cs typeface="Arial"/>
                <a:sym typeface="Arial"/>
              </a:rPr>
              <a:t>A Spectral Graph Regression Model for Learning Brain Connectivity of Alzheimer‘s Disease</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sp>
        <p:nvSpPr>
          <p:cNvPr id="249" name="Google Shape;249;g2dc64f23c74_0_61"/>
          <p:cNvSpPr txBox="1"/>
          <p:nvPr/>
        </p:nvSpPr>
        <p:spPr>
          <a:xfrm>
            <a:off x="5380900" y="73415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Jan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Kalofolias</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How to learn a graph from smooth signals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Feb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 Laplacian Matrix in Smooth Graph Signal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Representations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9F9FE"/>
              </a:highlight>
              <a:latin typeface="Roboto"/>
              <a:ea typeface="Roboto"/>
              <a:cs typeface="Roboto"/>
              <a:sym typeface="Roboto"/>
            </a:endParaRPr>
          </a:p>
        </p:txBody>
      </p:sp>
      <p:sp>
        <p:nvSpPr>
          <p:cNvPr id="250" name="Google Shape;250;g2dc64f23c74_0_61"/>
          <p:cNvSpPr txBox="1"/>
          <p:nvPr/>
        </p:nvSpPr>
        <p:spPr>
          <a:xfrm>
            <a:off x="10562500" y="73415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2019</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Graphs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From Data</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A signal representation perspective</a:t>
            </a:r>
            <a:endParaRPr b="0" i="0" sz="1400" u="none" cap="none" strike="noStrike">
              <a:solidFill>
                <a:schemeClr val="dk1"/>
              </a:solidFill>
              <a:highlight>
                <a:srgbClr val="F9F9FE"/>
              </a:highlight>
              <a:latin typeface="Roboto"/>
              <a:ea typeface="Roboto"/>
              <a:cs typeface="Roboto"/>
              <a:sym typeface="Roboto"/>
            </a:endParaRPr>
          </a:p>
        </p:txBody>
      </p:sp>
      <p:sp>
        <p:nvSpPr>
          <p:cNvPr id="251" name="Google Shape;251;g2dc64f23c74_0_61"/>
          <p:cNvSpPr txBox="1"/>
          <p:nvPr/>
        </p:nvSpPr>
        <p:spPr>
          <a:xfrm>
            <a:off x="14448700" y="73415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2021</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Gao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Smooth graph learning for functional connectivity estimation</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cxnSp>
        <p:nvCxnSpPr>
          <p:cNvPr id="252" name="Google Shape;252;g2dc64f23c74_0_61"/>
          <p:cNvCxnSpPr>
            <a:stCxn id="253" idx="0"/>
          </p:cNvCxnSpPr>
          <p:nvPr/>
        </p:nvCxnSpPr>
        <p:spPr>
          <a:xfrm flipH="1" rot="10800000">
            <a:off x="15849875" y="9390350"/>
            <a:ext cx="6000" cy="286500"/>
          </a:xfrm>
          <a:prstGeom prst="straightConnector1">
            <a:avLst/>
          </a:prstGeom>
          <a:noFill/>
          <a:ln cap="flat" cmpd="sng" w="9525">
            <a:solidFill>
              <a:schemeClr val="dk2"/>
            </a:solidFill>
            <a:prstDash val="solid"/>
            <a:round/>
            <a:headEnd len="sm" w="sm" type="none"/>
            <a:tailEnd len="med" w="med" type="triangle"/>
          </a:ln>
        </p:spPr>
      </p:cxnSp>
      <p:sp>
        <p:nvSpPr>
          <p:cNvPr id="253" name="Google Shape;253;g2dc64f23c74_0_61"/>
          <p:cNvSpPr txBox="1"/>
          <p:nvPr/>
        </p:nvSpPr>
        <p:spPr>
          <a:xfrm>
            <a:off x="14155325" y="9676850"/>
            <a:ext cx="33891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Our article (SGFC) is here</a:t>
            </a:r>
            <a:endParaRPr b="0" i="0" sz="1800" u="none" cap="none" strike="noStrike">
              <a:solidFill>
                <a:schemeClr val="dk1"/>
              </a:solidFill>
              <a:latin typeface="Calibri"/>
              <a:ea typeface="Calibri"/>
              <a:cs typeface="Calibri"/>
              <a:sym typeface="Calibri"/>
            </a:endParaRPr>
          </a:p>
        </p:txBody>
      </p:sp>
      <p:cxnSp>
        <p:nvCxnSpPr>
          <p:cNvPr id="254" name="Google Shape;254;g2dc64f23c74_0_61"/>
          <p:cNvCxnSpPr/>
          <p:nvPr/>
        </p:nvCxnSpPr>
        <p:spPr>
          <a:xfrm>
            <a:off x="1057975" y="6989875"/>
            <a:ext cx="0" cy="175800"/>
          </a:xfrm>
          <a:prstGeom prst="straightConnector1">
            <a:avLst/>
          </a:prstGeom>
          <a:noFill/>
          <a:ln cap="flat" cmpd="sng" w="9525">
            <a:solidFill>
              <a:schemeClr val="dk2"/>
            </a:solidFill>
            <a:prstDash val="solid"/>
            <a:round/>
            <a:headEnd len="sm" w="sm" type="none"/>
            <a:tailEnd len="sm" w="sm" type="none"/>
          </a:ln>
        </p:spPr>
      </p:cxnSp>
      <p:sp>
        <p:nvSpPr>
          <p:cNvPr id="255" name="Google Shape;255;g2dc64f23c74_0_61"/>
          <p:cNvSpPr txBox="1"/>
          <p:nvPr/>
        </p:nvSpPr>
        <p:spPr>
          <a:xfrm>
            <a:off x="73275" y="7341575"/>
            <a:ext cx="2406300" cy="239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2013</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Shuman et al.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9F9FE"/>
                </a:highlight>
                <a:latin typeface="Roboto"/>
                <a:ea typeface="Roboto"/>
                <a:cs typeface="Roboto"/>
                <a:sym typeface="Roboto"/>
              </a:rPr>
              <a:t>The emerging field of signal processing on graphs: Extending high-dimensional data analysis to networks and other irregular domains</a:t>
            </a:r>
            <a:endParaRPr b="1" i="0" sz="1400" u="none" cap="none" strike="noStrike">
              <a:solidFill>
                <a:schemeClr val="dk1"/>
              </a:solidFill>
              <a:highlight>
                <a:srgbClr val="F9F9FE"/>
              </a:highlight>
              <a:latin typeface="Roboto"/>
              <a:ea typeface="Roboto"/>
              <a:cs typeface="Roboto"/>
              <a:sym typeface="Roboto"/>
            </a:endParaRPr>
          </a:p>
        </p:txBody>
      </p:sp>
      <p:cxnSp>
        <p:nvCxnSpPr>
          <p:cNvPr id="256" name="Google Shape;256;g2dc64f23c74_0_61"/>
          <p:cNvCxnSpPr/>
          <p:nvPr/>
        </p:nvCxnSpPr>
        <p:spPr>
          <a:xfrm>
            <a:off x="1055075" y="6632325"/>
            <a:ext cx="2700" cy="239400"/>
          </a:xfrm>
          <a:prstGeom prst="straightConnector1">
            <a:avLst/>
          </a:prstGeom>
          <a:noFill/>
          <a:ln cap="flat" cmpd="sng" w="9525">
            <a:solidFill>
              <a:schemeClr val="dk2"/>
            </a:solidFill>
            <a:prstDash val="solid"/>
            <a:round/>
            <a:headEnd len="sm" w="sm" type="none"/>
            <a:tailEnd len="med" w="med" type="triangle"/>
          </a:ln>
        </p:spPr>
      </p:cxnSp>
      <p:sp>
        <p:nvSpPr>
          <p:cNvPr id="257" name="Google Shape;257;g2dc64f23c74_0_61"/>
          <p:cNvSpPr txBox="1"/>
          <p:nvPr/>
        </p:nvSpPr>
        <p:spPr>
          <a:xfrm>
            <a:off x="374925" y="5395625"/>
            <a:ext cx="3389100" cy="13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We start by understanding the importance of the underlying graph and the concept of smoothness</a:t>
            </a:r>
            <a:endParaRPr b="0" i="0" sz="1800" u="none" cap="none" strike="noStrike">
              <a:solidFill>
                <a:srgbClr val="FF0000"/>
              </a:solidFill>
              <a:latin typeface="Calibri"/>
              <a:ea typeface="Calibri"/>
              <a:cs typeface="Calibri"/>
              <a:sym typeface="Calibri"/>
            </a:endParaRPr>
          </a:p>
        </p:txBody>
      </p:sp>
      <p:sp>
        <p:nvSpPr>
          <p:cNvPr id="258" name="Google Shape;258;g2dc64f23c74_0_61"/>
          <p:cNvSpPr/>
          <p:nvPr/>
        </p:nvSpPr>
        <p:spPr>
          <a:xfrm>
            <a:off x="46900" y="7239000"/>
            <a:ext cx="2406300" cy="208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9" name="Google Shape;259;g2dc64f23c74_0_61"/>
          <p:cNvSpPr txBox="1"/>
          <p:nvPr/>
        </p:nvSpPr>
        <p:spPr>
          <a:xfrm>
            <a:off x="343975" y="2109625"/>
            <a:ext cx="17542800" cy="3124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Both methods have limitations in capturing the complex and dynamic nature of brain networks.</a:t>
            </a:r>
            <a:endParaRPr b="0" i="0" sz="3000" u="none" cap="none" strike="noStrike">
              <a:solidFill>
                <a:srgbClr val="000000"/>
              </a:solidFill>
              <a:latin typeface="DM Sans"/>
              <a:ea typeface="DM Sans"/>
              <a:cs typeface="DM Sans"/>
              <a:sym typeface="DM Sans"/>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What should we do if: </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We need to learn a graph with </a:t>
            </a:r>
            <a:r>
              <a:rPr b="1" i="0" lang="en-US" sz="3000" u="none" cap="none" strike="noStrike">
                <a:solidFill>
                  <a:srgbClr val="000000"/>
                </a:solidFill>
                <a:latin typeface="DM Sans"/>
                <a:ea typeface="DM Sans"/>
                <a:cs typeface="DM Sans"/>
                <a:sym typeface="DM Sans"/>
              </a:rPr>
              <a:t>non-negative weights</a:t>
            </a:r>
            <a:r>
              <a:rPr b="0" i="0" lang="en-US" sz="3000" u="none" cap="none" strike="noStrike">
                <a:solidFill>
                  <a:srgbClr val="000000"/>
                </a:solidFill>
                <a:latin typeface="DM Sans"/>
                <a:ea typeface="DM Sans"/>
                <a:cs typeface="DM Sans"/>
                <a:sym typeface="DM Sans"/>
              </a:rPr>
              <a:t>?</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The signal has </a:t>
            </a:r>
            <a:r>
              <a:rPr b="1" i="0" lang="en-US" sz="3000" u="none" cap="none" strike="noStrike">
                <a:solidFill>
                  <a:srgbClr val="000000"/>
                </a:solidFill>
                <a:latin typeface="DM Sans"/>
                <a:ea typeface="DM Sans"/>
                <a:cs typeface="DM Sans"/>
                <a:sym typeface="DM Sans"/>
              </a:rPr>
              <a:t>specific characteristics</a:t>
            </a:r>
            <a:r>
              <a:rPr b="0" i="0" lang="en-US" sz="3000" u="none" cap="none" strike="noStrike">
                <a:solidFill>
                  <a:srgbClr val="000000"/>
                </a:solidFill>
                <a:latin typeface="DM Sans"/>
                <a:ea typeface="DM Sans"/>
                <a:cs typeface="DM Sans"/>
                <a:sym typeface="DM Sans"/>
              </a:rPr>
              <a:t> (such as smoothness), shouldn’t that affect the underlying graph?</a:t>
            </a:r>
            <a:endParaRPr b="0" i="0" sz="30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1500"/>
              </a:spcAft>
              <a:buClr>
                <a:srgbClr val="000000"/>
              </a:buClr>
              <a:buSzPts val="2600"/>
              <a:buFont typeface="Arial"/>
              <a:buNone/>
            </a:pPr>
            <a:r>
              <a:t/>
            </a:r>
            <a:endParaRPr b="0" i="0" sz="2600" u="none" cap="none" strike="noStrike">
              <a:solidFill>
                <a:schemeClr val="dk1"/>
              </a:solidFill>
              <a:latin typeface="DM Sans"/>
              <a:ea typeface="DM Sans"/>
              <a:cs typeface="DM Sans"/>
              <a:sym typeface="DM Sans"/>
            </a:endParaRPr>
          </a:p>
        </p:txBody>
      </p:sp>
      <p:sp>
        <p:nvSpPr>
          <p:cNvPr id="260" name="Google Shape;260;g2dc64f23c74_0_61"/>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2c7be859761_0_115"/>
          <p:cNvPicPr preferRelativeResize="0"/>
          <p:nvPr/>
        </p:nvPicPr>
        <p:blipFill rotWithShape="1">
          <a:blip r:embed="rId3">
            <a:alphaModFix/>
          </a:blip>
          <a:srcRect b="0" l="0" r="0" t="0"/>
          <a:stretch/>
        </p:blipFill>
        <p:spPr>
          <a:xfrm>
            <a:off x="12682175" y="1790600"/>
            <a:ext cx="4975825" cy="7265476"/>
          </a:xfrm>
          <a:prstGeom prst="rect">
            <a:avLst/>
          </a:prstGeom>
          <a:noFill/>
          <a:ln>
            <a:noFill/>
          </a:ln>
        </p:spPr>
      </p:pic>
      <p:sp>
        <p:nvSpPr>
          <p:cNvPr id="266" name="Google Shape;266;g2c7be859761_0_115"/>
          <p:cNvSpPr/>
          <p:nvPr/>
        </p:nvSpPr>
        <p:spPr>
          <a:xfrm>
            <a:off x="-1049894" y="80626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4">
              <a:alphaModFix/>
            </a:blip>
            <a:stretch>
              <a:fillRect b="0" l="0" r="0" t="0"/>
            </a:stretch>
          </a:blipFill>
          <a:ln>
            <a:noFill/>
          </a:ln>
        </p:spPr>
      </p:sp>
      <p:pic>
        <p:nvPicPr>
          <p:cNvPr id="267" name="Google Shape;267;g2c7be859761_0_115"/>
          <p:cNvPicPr preferRelativeResize="0"/>
          <p:nvPr/>
        </p:nvPicPr>
        <p:blipFill rotWithShape="1">
          <a:blip r:embed="rId5">
            <a:alphaModFix/>
          </a:blip>
          <a:srcRect b="0" l="0" r="0" t="0"/>
          <a:stretch/>
        </p:blipFill>
        <p:spPr>
          <a:xfrm>
            <a:off x="188450" y="641750"/>
            <a:ext cx="12032699" cy="3895896"/>
          </a:xfrm>
          <a:prstGeom prst="rect">
            <a:avLst/>
          </a:prstGeom>
          <a:noFill/>
          <a:ln>
            <a:noFill/>
          </a:ln>
        </p:spPr>
      </p:pic>
      <p:sp>
        <p:nvSpPr>
          <p:cNvPr id="268" name="Google Shape;268;g2c7be859761_0_115"/>
          <p:cNvSpPr txBox="1"/>
          <p:nvPr/>
        </p:nvSpPr>
        <p:spPr>
          <a:xfrm>
            <a:off x="10501200" y="9214475"/>
            <a:ext cx="7766400" cy="896700"/>
          </a:xfrm>
          <a:prstGeom prst="rect">
            <a:avLst/>
          </a:prstGeom>
          <a:noFill/>
          <a:ln>
            <a:noFill/>
          </a:ln>
        </p:spPr>
        <p:txBody>
          <a:bodyPr anchorCtr="0" anchor="t" bIns="91425" lIns="91425" spcFirstLastPara="1" rIns="91425" wrap="square" tIns="91425">
            <a:noAutofit/>
          </a:bodyPr>
          <a:lstStyle/>
          <a:p>
            <a:pPr indent="0" lvl="0" marL="0" marR="0" rtl="0" algn="l">
              <a:lnSpc>
                <a:spcPct val="124000"/>
              </a:lnSpc>
              <a:spcBef>
                <a:spcPts val="0"/>
              </a:spcBef>
              <a:spcAft>
                <a:spcPts val="0"/>
              </a:spcAft>
              <a:buClr>
                <a:srgbClr val="000000"/>
              </a:buClr>
              <a:buSzPts val="1400"/>
              <a:buFont typeface="Arial"/>
              <a:buNone/>
            </a:pPr>
            <a:r>
              <a:rPr b="1" i="0" lang="en-US" sz="1400" u="none" cap="none" strike="noStrike">
                <a:solidFill>
                  <a:srgbClr val="222222"/>
                </a:solidFill>
                <a:highlight>
                  <a:srgbClr val="FFFFFF"/>
                </a:highlight>
                <a:latin typeface="Arial"/>
                <a:ea typeface="Arial"/>
                <a:cs typeface="Arial"/>
                <a:sym typeface="Arial"/>
              </a:rPr>
              <a:t>Shuman</a:t>
            </a:r>
            <a:r>
              <a:rPr b="0" i="0" lang="en-US" sz="1400" u="none" cap="none" strike="noStrike">
                <a:solidFill>
                  <a:srgbClr val="222222"/>
                </a:solidFill>
                <a:highlight>
                  <a:srgbClr val="FFFFFF"/>
                </a:highlight>
                <a:latin typeface="Arial"/>
                <a:ea typeface="Arial"/>
                <a:cs typeface="Arial"/>
                <a:sym typeface="Arial"/>
              </a:rPr>
              <a:t>, D. I., Narang, S. K., Frossard, P., Ortega, A., &amp; Vandergheynst, P. (</a:t>
            </a:r>
            <a:r>
              <a:rPr b="1" i="0" lang="en-US" sz="1400" u="none" cap="none" strike="noStrike">
                <a:solidFill>
                  <a:srgbClr val="222222"/>
                </a:solidFill>
                <a:highlight>
                  <a:srgbClr val="FFFFFF"/>
                </a:highlight>
                <a:latin typeface="Arial"/>
                <a:ea typeface="Arial"/>
                <a:cs typeface="Arial"/>
                <a:sym typeface="Arial"/>
              </a:rPr>
              <a:t>2013</a:t>
            </a:r>
            <a:r>
              <a:rPr b="0" i="0" lang="en-US" sz="1400" u="none" cap="none" strike="noStrike">
                <a:solidFill>
                  <a:srgbClr val="222222"/>
                </a:solidFill>
                <a:highlight>
                  <a:srgbClr val="FFFFFF"/>
                </a:highlight>
                <a:latin typeface="Arial"/>
                <a:ea typeface="Arial"/>
                <a:cs typeface="Arial"/>
                <a:sym typeface="Arial"/>
              </a:rPr>
              <a:t>). The emerging field of signal processing on graphs: Extending high-dimensional data analysis to networks and other irregular domains. </a:t>
            </a:r>
            <a:r>
              <a:rPr b="0" i="1" lang="en-US" sz="1400" u="none" cap="none" strike="noStrike">
                <a:solidFill>
                  <a:srgbClr val="222222"/>
                </a:solidFill>
                <a:highlight>
                  <a:srgbClr val="FFFFFF"/>
                </a:highlight>
                <a:latin typeface="Arial"/>
                <a:ea typeface="Arial"/>
                <a:cs typeface="Arial"/>
                <a:sym typeface="Arial"/>
              </a:rPr>
              <a:t>IEEE signal processing magazine</a:t>
            </a:r>
            <a:r>
              <a:rPr b="0" i="0" lang="en-US" sz="1400" u="none" cap="none" strike="noStrike">
                <a:solidFill>
                  <a:srgbClr val="222222"/>
                </a:solidFill>
                <a:highlight>
                  <a:srgbClr val="FFFFFF"/>
                </a:highlight>
                <a:latin typeface="Arial"/>
                <a:ea typeface="Arial"/>
                <a:cs typeface="Arial"/>
                <a:sym typeface="Arial"/>
              </a:rPr>
              <a:t>, </a:t>
            </a:r>
            <a:r>
              <a:rPr b="0" i="1" lang="en-US" sz="1400" u="none" cap="none" strike="noStrike">
                <a:solidFill>
                  <a:srgbClr val="222222"/>
                </a:solidFill>
                <a:highlight>
                  <a:srgbClr val="FFFFFF"/>
                </a:highlight>
                <a:latin typeface="Arial"/>
                <a:ea typeface="Arial"/>
                <a:cs typeface="Arial"/>
                <a:sym typeface="Arial"/>
              </a:rPr>
              <a:t>30</a:t>
            </a:r>
            <a:r>
              <a:rPr b="0" i="0" lang="en-US" sz="1400" u="none" cap="none" strike="noStrike">
                <a:solidFill>
                  <a:srgbClr val="222222"/>
                </a:solidFill>
                <a:highlight>
                  <a:srgbClr val="FFFFFF"/>
                </a:highlight>
                <a:latin typeface="Arial"/>
                <a:ea typeface="Arial"/>
                <a:cs typeface="Arial"/>
                <a:sym typeface="Arial"/>
              </a:rPr>
              <a:t>(3), 83-98.‏</a:t>
            </a:r>
            <a:endParaRPr b="0" i="0" sz="1400" u="none" cap="none" strike="noStrike">
              <a:solidFill>
                <a:schemeClr val="dk1"/>
              </a:solidFill>
              <a:latin typeface="Calibri"/>
              <a:ea typeface="Calibri"/>
              <a:cs typeface="Calibri"/>
              <a:sym typeface="Calibri"/>
            </a:endParaRPr>
          </a:p>
        </p:txBody>
      </p:sp>
      <p:sp>
        <p:nvSpPr>
          <p:cNvPr id="269" name="Google Shape;269;g2c7be859761_0_115"/>
          <p:cNvSpPr txBox="1"/>
          <p:nvPr/>
        </p:nvSpPr>
        <p:spPr>
          <a:xfrm>
            <a:off x="648775" y="4243225"/>
            <a:ext cx="11264400" cy="150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500"/>
              </a:spcAft>
              <a:buClr>
                <a:srgbClr val="000000"/>
              </a:buClr>
              <a:buSzPts val="2600"/>
              <a:buFont typeface="Arial"/>
              <a:buNone/>
            </a:pPr>
            <a:r>
              <a:rPr b="0" i="0" lang="en-US" sz="2600" u="none" cap="none" strike="noStrike">
                <a:solidFill>
                  <a:schemeClr val="dk1"/>
                </a:solidFill>
                <a:latin typeface="DM Sans"/>
                <a:ea typeface="DM Sans"/>
                <a:cs typeface="DM Sans"/>
                <a:sym typeface="DM Sans"/>
              </a:rPr>
              <a:t>The signals representing brain activity are smooth with respect to the inferred graph, meaning that neighboring brain regions tend to have similar functional connectivity patterns</a:t>
            </a:r>
            <a:endParaRPr b="0" i="0" sz="2600" u="none" cap="none" strike="noStrike">
              <a:solidFill>
                <a:schemeClr val="dk1"/>
              </a:solidFill>
              <a:latin typeface="Arial"/>
              <a:ea typeface="Arial"/>
              <a:cs typeface="Arial"/>
              <a:sym typeface="Arial"/>
            </a:endParaRPr>
          </a:p>
        </p:txBody>
      </p:sp>
      <p:sp>
        <p:nvSpPr>
          <p:cNvPr id="270" name="Google Shape;270;g2c7be859761_0_115"/>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2dc64f23c74_0_139"/>
          <p:cNvPicPr preferRelativeResize="0"/>
          <p:nvPr/>
        </p:nvPicPr>
        <p:blipFill rotWithShape="1">
          <a:blip r:embed="rId3">
            <a:alphaModFix/>
          </a:blip>
          <a:srcRect b="0" l="0" r="0" t="0"/>
          <a:stretch/>
        </p:blipFill>
        <p:spPr>
          <a:xfrm>
            <a:off x="5707601" y="1080589"/>
            <a:ext cx="12134383" cy="7991578"/>
          </a:xfrm>
          <a:prstGeom prst="rect">
            <a:avLst/>
          </a:prstGeom>
          <a:noFill/>
          <a:ln>
            <a:noFill/>
          </a:ln>
        </p:spPr>
      </p:pic>
      <p:sp>
        <p:nvSpPr>
          <p:cNvPr id="276" name="Google Shape;276;g2dc64f23c74_0_139"/>
          <p:cNvSpPr txBox="1"/>
          <p:nvPr/>
        </p:nvSpPr>
        <p:spPr>
          <a:xfrm>
            <a:off x="5707601" y="9072167"/>
            <a:ext cx="8097900" cy="2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From: Xiaowen Dong: Learning graphs from data: A signal processing perspective.</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https://www.youtube.com/watch?v=2ds4A11DSOw</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22222"/>
              </a:solidFill>
              <a:highlight>
                <a:srgbClr val="FFFFFF"/>
              </a:highlight>
              <a:latin typeface="Roboto"/>
              <a:ea typeface="Roboto"/>
              <a:cs typeface="Roboto"/>
              <a:sym typeface="Roboto"/>
            </a:endParaRPr>
          </a:p>
        </p:txBody>
      </p:sp>
      <p:sp>
        <p:nvSpPr>
          <p:cNvPr id="277" name="Google Shape;277;g2dc64f23c74_0_139"/>
          <p:cNvSpPr/>
          <p:nvPr/>
        </p:nvSpPr>
        <p:spPr>
          <a:xfrm>
            <a:off x="5377975" y="1685175"/>
            <a:ext cx="12576000" cy="791400"/>
          </a:xfrm>
          <a:prstGeom prst="rect">
            <a:avLst/>
          </a:prstGeom>
          <a:solidFill>
            <a:srgbClr val="FBFEFB"/>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8" name="Google Shape;278;g2dc64f23c74_0_139"/>
          <p:cNvSpPr txBox="1"/>
          <p:nvPr/>
        </p:nvSpPr>
        <p:spPr>
          <a:xfrm>
            <a:off x="882125" y="177000"/>
            <a:ext cx="17217900" cy="1454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Why Graph Laplacian?</a:t>
            </a:r>
            <a:endParaRPr b="1" i="0" sz="4500" u="none" cap="none" strike="noStrike">
              <a:solidFill>
                <a:srgbClr val="000000"/>
              </a:solidFill>
              <a:latin typeface="DM Sans"/>
              <a:ea typeface="DM Sans"/>
              <a:cs typeface="DM Sans"/>
              <a:sym typeface="DM Sans"/>
            </a:endParaRPr>
          </a:p>
        </p:txBody>
      </p:sp>
      <p:pic>
        <p:nvPicPr>
          <p:cNvPr id="279" name="Google Shape;279;g2dc64f23c74_0_139"/>
          <p:cNvPicPr preferRelativeResize="0"/>
          <p:nvPr/>
        </p:nvPicPr>
        <p:blipFill rotWithShape="1">
          <a:blip r:embed="rId4">
            <a:alphaModFix/>
          </a:blip>
          <a:srcRect b="0" l="0" r="0" t="0"/>
          <a:stretch/>
        </p:blipFill>
        <p:spPr>
          <a:xfrm>
            <a:off x="8943509" y="8507905"/>
            <a:ext cx="303360" cy="374914"/>
          </a:xfrm>
          <a:prstGeom prst="rect">
            <a:avLst/>
          </a:prstGeom>
          <a:noFill/>
          <a:ln>
            <a:noFill/>
          </a:ln>
        </p:spPr>
      </p:pic>
      <p:pic>
        <p:nvPicPr>
          <p:cNvPr id="280" name="Google Shape;280;g2dc64f23c74_0_139"/>
          <p:cNvPicPr preferRelativeResize="0"/>
          <p:nvPr/>
        </p:nvPicPr>
        <p:blipFill rotWithShape="1">
          <a:blip r:embed="rId4">
            <a:alphaModFix/>
          </a:blip>
          <a:srcRect b="0" l="0" r="0" t="0"/>
          <a:stretch/>
        </p:blipFill>
        <p:spPr>
          <a:xfrm>
            <a:off x="13597247" y="4958218"/>
            <a:ext cx="303360" cy="374914"/>
          </a:xfrm>
          <a:prstGeom prst="rect">
            <a:avLst/>
          </a:prstGeom>
          <a:noFill/>
          <a:ln>
            <a:noFill/>
          </a:ln>
        </p:spPr>
      </p:pic>
      <p:sp>
        <p:nvSpPr>
          <p:cNvPr id="281" name="Google Shape;281;g2dc64f23c74_0_139"/>
          <p:cNvSpPr txBox="1"/>
          <p:nvPr/>
        </p:nvSpPr>
        <p:spPr>
          <a:xfrm>
            <a:off x="13510850" y="4733200"/>
            <a:ext cx="389700" cy="681000"/>
          </a:xfrm>
          <a:prstGeom prst="rect">
            <a:avLst/>
          </a:prstGeom>
          <a:solidFill>
            <a:srgbClr val="FBFEF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434343"/>
                </a:solidFill>
                <a:latin typeface="Calibri"/>
                <a:ea typeface="Calibri"/>
                <a:cs typeface="Calibri"/>
                <a:sym typeface="Calibri"/>
              </a:rPr>
              <a:t>A</a:t>
            </a:r>
            <a:endParaRPr b="0" i="0" sz="3600" u="none" cap="none" strike="noStrike">
              <a:solidFill>
                <a:srgbClr val="434343"/>
              </a:solidFill>
              <a:latin typeface="Calibri"/>
              <a:ea typeface="Calibri"/>
              <a:cs typeface="Calibri"/>
              <a:sym typeface="Calibri"/>
            </a:endParaRPr>
          </a:p>
        </p:txBody>
      </p:sp>
      <p:sp>
        <p:nvSpPr>
          <p:cNvPr id="282" name="Google Shape;282;g2dc64f23c74_0_139"/>
          <p:cNvSpPr txBox="1"/>
          <p:nvPr/>
        </p:nvSpPr>
        <p:spPr>
          <a:xfrm>
            <a:off x="8862067" y="8362635"/>
            <a:ext cx="495000" cy="619500"/>
          </a:xfrm>
          <a:prstGeom prst="rect">
            <a:avLst/>
          </a:prstGeom>
          <a:solidFill>
            <a:srgbClr val="E1E4E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dk1"/>
                </a:solidFill>
                <a:latin typeface="Calibri"/>
                <a:ea typeface="Calibri"/>
                <a:cs typeface="Calibri"/>
                <a:sym typeface="Calibri"/>
              </a:rPr>
              <a:t>A</a:t>
            </a:r>
            <a:endParaRPr b="0" i="0" sz="3800" u="none" cap="none" strike="noStrike">
              <a:solidFill>
                <a:schemeClr val="dk1"/>
              </a:solidFill>
              <a:latin typeface="Calibri"/>
              <a:ea typeface="Calibri"/>
              <a:cs typeface="Calibri"/>
              <a:sym typeface="Calibri"/>
            </a:endParaRPr>
          </a:p>
        </p:txBody>
      </p:sp>
      <p:sp>
        <p:nvSpPr>
          <p:cNvPr id="283" name="Google Shape;283;g2dc64f23c74_0_139"/>
          <p:cNvSpPr txBox="1"/>
          <p:nvPr/>
        </p:nvSpPr>
        <p:spPr>
          <a:xfrm>
            <a:off x="874250" y="2241425"/>
            <a:ext cx="5001900" cy="879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35000"/>
              </a:lnSpc>
              <a:spcBef>
                <a:spcPts val="0"/>
              </a:spcBef>
              <a:spcAft>
                <a:spcPts val="0"/>
              </a:spcAft>
              <a:buClr>
                <a:srgbClr val="202122"/>
              </a:buClr>
              <a:buSzPts val="3600"/>
              <a:buFont typeface="Arial"/>
              <a:buChar char="●"/>
            </a:pPr>
            <a:r>
              <a:rPr b="0" i="0" lang="en-US" sz="3600" u="none" cap="none" strike="noStrike">
                <a:solidFill>
                  <a:srgbClr val="202122"/>
                </a:solidFill>
                <a:highlight>
                  <a:srgbClr val="FFFFFF"/>
                </a:highlight>
                <a:latin typeface="Arial"/>
                <a:ea typeface="Arial"/>
                <a:cs typeface="Arial"/>
                <a:sym typeface="Arial"/>
              </a:rPr>
              <a:t>Equivalent to G</a:t>
            </a:r>
            <a:endParaRPr b="0" i="0" sz="3600" u="none" cap="none" strike="noStrike">
              <a:solidFill>
                <a:srgbClr val="202122"/>
              </a:solidFill>
              <a:highlight>
                <a:srgbClr val="FFFFFF"/>
              </a:highlight>
              <a:latin typeface="Arial"/>
              <a:ea typeface="Arial"/>
              <a:cs typeface="Arial"/>
              <a:sym typeface="Arial"/>
            </a:endParaRPr>
          </a:p>
          <a:p>
            <a:pPr indent="-457200" lvl="0" marL="457200" marR="0" rtl="0" algn="l">
              <a:lnSpc>
                <a:spcPct val="135000"/>
              </a:lnSpc>
              <a:spcBef>
                <a:spcPts val="0"/>
              </a:spcBef>
              <a:spcAft>
                <a:spcPts val="0"/>
              </a:spcAft>
              <a:buClr>
                <a:srgbClr val="202122"/>
              </a:buClr>
              <a:buSzPts val="3600"/>
              <a:buFont typeface="Arial"/>
              <a:buChar char="●"/>
            </a:pPr>
            <a:r>
              <a:rPr b="0" i="0" lang="en-US" sz="3600" u="none" cap="none" strike="noStrike">
                <a:solidFill>
                  <a:srgbClr val="202122"/>
                </a:solidFill>
                <a:highlight>
                  <a:srgbClr val="FFFFFF"/>
                </a:highlight>
                <a:latin typeface="Arial"/>
                <a:ea typeface="Arial"/>
                <a:cs typeface="Arial"/>
                <a:sym typeface="Arial"/>
              </a:rPr>
              <a:t>Approximation of the Laplace operator (denoted by ∇² or Δ)</a:t>
            </a:r>
            <a:endParaRPr b="0" i="0" sz="3600" u="none" cap="none" strike="noStrike">
              <a:solidFill>
                <a:srgbClr val="202122"/>
              </a:solidFill>
              <a:highlight>
                <a:srgbClr val="FFFFFF"/>
              </a:highlight>
              <a:latin typeface="Arial"/>
              <a:ea typeface="Arial"/>
              <a:cs typeface="Arial"/>
              <a:sym typeface="Arial"/>
            </a:endParaRPr>
          </a:p>
          <a:p>
            <a:pPr indent="-457200" lvl="0" marL="457200" marR="0" rtl="0" algn="l">
              <a:lnSpc>
                <a:spcPct val="135000"/>
              </a:lnSpc>
              <a:spcBef>
                <a:spcPts val="0"/>
              </a:spcBef>
              <a:spcAft>
                <a:spcPts val="0"/>
              </a:spcAft>
              <a:buClr>
                <a:srgbClr val="202122"/>
              </a:buClr>
              <a:buSzPts val="3600"/>
              <a:buFont typeface="Arial"/>
              <a:buChar char="●"/>
            </a:pPr>
            <a:r>
              <a:rPr b="0" i="0" lang="en-US" sz="3600" u="none" cap="none" strike="noStrike">
                <a:solidFill>
                  <a:srgbClr val="202122"/>
                </a:solidFill>
                <a:highlight>
                  <a:srgbClr val="FFFFFF"/>
                </a:highlight>
                <a:latin typeface="Arial"/>
                <a:ea typeface="Arial"/>
                <a:cs typeface="Arial"/>
                <a:sym typeface="Arial"/>
              </a:rPr>
              <a:t>A notion of “Frequency” on Graphs</a:t>
            </a:r>
            <a:endParaRPr b="0" i="0" sz="360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84" name="Google Shape;284;g2dc64f23c74_0_139"/>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df0295ab8e_0_67"/>
          <p:cNvSpPr txBox="1"/>
          <p:nvPr/>
        </p:nvSpPr>
        <p:spPr>
          <a:xfrm>
            <a:off x="874250" y="1063675"/>
            <a:ext cx="165378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A Notion of “Frequency” on Graphs</a:t>
            </a:r>
            <a:r>
              <a:rPr b="1" i="0" lang="en-US" sz="4500" u="none" cap="none" strike="noStrike">
                <a:solidFill>
                  <a:srgbClr val="8CA9AD"/>
                </a:solidFill>
                <a:latin typeface="DM Sans"/>
                <a:ea typeface="DM Sans"/>
                <a:cs typeface="DM Sans"/>
                <a:sym typeface="DM Sans"/>
              </a:rPr>
              <a:t>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sp>
        <p:nvSpPr>
          <p:cNvPr id="290" name="Google Shape;290;g2df0295ab8e_0_67"/>
          <p:cNvSpPr/>
          <p:nvPr/>
        </p:nvSpPr>
        <p:spPr>
          <a:xfrm>
            <a:off x="15955510" y="6865483"/>
            <a:ext cx="216000" cy="41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1" name="Google Shape;291;g2df0295ab8e_0_67"/>
          <p:cNvSpPr txBox="1"/>
          <p:nvPr/>
        </p:nvSpPr>
        <p:spPr>
          <a:xfrm>
            <a:off x="7825150" y="8967215"/>
            <a:ext cx="8388300" cy="3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From: Xiaowen Dong: Learning graphs from data: A signal processing perspective.</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https://www.youtube.com/watch?v=2ds4A11DSOw</a:t>
            </a:r>
            <a:endParaRPr b="0" i="0" sz="1350" u="none" cap="none" strike="noStrike">
              <a:solidFill>
                <a:srgbClr val="222222"/>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22222"/>
              </a:solidFill>
              <a:highlight>
                <a:srgbClr val="FFFFFF"/>
              </a:highlight>
              <a:latin typeface="Roboto"/>
              <a:ea typeface="Roboto"/>
              <a:cs typeface="Roboto"/>
              <a:sym typeface="Roboto"/>
            </a:endParaRPr>
          </a:p>
        </p:txBody>
      </p:sp>
      <p:pic>
        <p:nvPicPr>
          <p:cNvPr id="292" name="Google Shape;292;g2df0295ab8e_0_67"/>
          <p:cNvPicPr preferRelativeResize="0"/>
          <p:nvPr/>
        </p:nvPicPr>
        <p:blipFill rotWithShape="1">
          <a:blip r:embed="rId3">
            <a:alphaModFix/>
          </a:blip>
          <a:srcRect b="0" l="0" r="0" t="0"/>
          <a:stretch/>
        </p:blipFill>
        <p:spPr>
          <a:xfrm>
            <a:off x="7825154" y="4557350"/>
            <a:ext cx="10383346" cy="2683181"/>
          </a:xfrm>
          <a:prstGeom prst="rect">
            <a:avLst/>
          </a:prstGeom>
          <a:noFill/>
          <a:ln>
            <a:noFill/>
          </a:ln>
        </p:spPr>
      </p:pic>
      <p:pic>
        <p:nvPicPr>
          <p:cNvPr id="293" name="Google Shape;293;g2df0295ab8e_0_67"/>
          <p:cNvPicPr preferRelativeResize="0"/>
          <p:nvPr/>
        </p:nvPicPr>
        <p:blipFill rotWithShape="1">
          <a:blip r:embed="rId4">
            <a:alphaModFix/>
          </a:blip>
          <a:srcRect b="0" l="0" r="0" t="0"/>
          <a:stretch/>
        </p:blipFill>
        <p:spPr>
          <a:xfrm>
            <a:off x="7825154" y="7389854"/>
            <a:ext cx="9807198" cy="1302468"/>
          </a:xfrm>
          <a:prstGeom prst="rect">
            <a:avLst/>
          </a:prstGeom>
          <a:noFill/>
          <a:ln>
            <a:noFill/>
          </a:ln>
        </p:spPr>
      </p:pic>
      <p:sp>
        <p:nvSpPr>
          <p:cNvPr id="294" name="Google Shape;294;g2df0295ab8e_0_67"/>
          <p:cNvSpPr txBox="1"/>
          <p:nvPr/>
        </p:nvSpPr>
        <p:spPr>
          <a:xfrm>
            <a:off x="527550" y="2139450"/>
            <a:ext cx="7232700" cy="5802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L has a complete set of orthonormal eigenvectors: </a:t>
            </a:r>
            <a:endParaRPr b="0" i="0" sz="2400" u="none" cap="none" strike="noStrike">
              <a:solidFill>
                <a:srgbClr val="202122"/>
              </a:solidFill>
              <a:highlight>
                <a:srgbClr val="FFFFFF"/>
              </a:highlight>
              <a:latin typeface="Arial"/>
              <a:ea typeface="Arial"/>
              <a:cs typeface="Arial"/>
              <a:sym typeface="Arial"/>
            </a:endParaRPr>
          </a:p>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The eigenvalues are sorted increasingly:</a:t>
            </a:r>
            <a:endParaRPr b="0" i="0" sz="2400" u="none" cap="none" strike="noStrike">
              <a:solidFill>
                <a:srgbClr val="202122"/>
              </a:solidFill>
              <a:highlight>
                <a:srgbClr val="FFFFFF"/>
              </a:highlight>
              <a:latin typeface="Arial"/>
              <a:ea typeface="Arial"/>
              <a:cs typeface="Arial"/>
              <a:sym typeface="Arial"/>
            </a:endParaRPr>
          </a:p>
          <a:p>
            <a:pPr indent="0" lvl="0" marL="457200" marR="0" rtl="0" algn="l">
              <a:lnSpc>
                <a:spcPct val="135000"/>
              </a:lnSpc>
              <a:spcBef>
                <a:spcPts val="0"/>
              </a:spcBef>
              <a:spcAft>
                <a:spcPts val="0"/>
              </a:spcAft>
              <a:buClr>
                <a:srgbClr val="000000"/>
              </a:buClr>
              <a:buSzPts val="2400"/>
              <a:buFont typeface="Arial"/>
              <a:buNone/>
            </a:pPr>
            <a:r>
              <a:t/>
            </a:r>
            <a:endParaRPr b="0" i="0" sz="2400" u="none" cap="none" strike="noStrike">
              <a:solidFill>
                <a:srgbClr val="202122"/>
              </a:solidFill>
              <a:highlight>
                <a:srgbClr val="FFFFFF"/>
              </a:highlight>
              <a:latin typeface="Arial"/>
              <a:ea typeface="Arial"/>
              <a:cs typeface="Arial"/>
              <a:sym typeface="Arial"/>
            </a:endParaRPr>
          </a:p>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The eigenvectors X</a:t>
            </a:r>
            <a:r>
              <a:rPr b="0" i="0" lang="en-US" sz="1400" u="none" cap="none" strike="noStrike">
                <a:solidFill>
                  <a:srgbClr val="202122"/>
                </a:solidFill>
                <a:highlight>
                  <a:srgbClr val="FFFFFF"/>
                </a:highlight>
                <a:latin typeface="Arial"/>
                <a:ea typeface="Arial"/>
                <a:cs typeface="Arial"/>
                <a:sym typeface="Arial"/>
              </a:rPr>
              <a:t>0</a:t>
            </a:r>
            <a:r>
              <a:rPr b="0" i="0" lang="en-US" sz="2400" u="none" cap="none" strike="noStrike">
                <a:solidFill>
                  <a:srgbClr val="202122"/>
                </a:solidFill>
                <a:highlight>
                  <a:srgbClr val="FFFFFF"/>
                </a:highlight>
                <a:latin typeface="Arial"/>
                <a:ea typeface="Arial"/>
                <a:cs typeface="Arial"/>
                <a:sym typeface="Arial"/>
              </a:rPr>
              <a:t> to X</a:t>
            </a:r>
            <a:r>
              <a:rPr b="0" i="0" lang="en-US" sz="1400" u="none" cap="none" strike="noStrike">
                <a:solidFill>
                  <a:srgbClr val="202122"/>
                </a:solidFill>
                <a:highlight>
                  <a:srgbClr val="FFFFFF"/>
                </a:highlight>
                <a:latin typeface="Arial"/>
                <a:ea typeface="Arial"/>
                <a:cs typeface="Arial"/>
                <a:sym typeface="Arial"/>
              </a:rPr>
              <a:t>N-1</a:t>
            </a:r>
            <a:r>
              <a:rPr b="0" i="0" lang="en-US" sz="2400" u="none" cap="none" strike="noStrike">
                <a:solidFill>
                  <a:srgbClr val="202122"/>
                </a:solidFill>
                <a:highlight>
                  <a:srgbClr val="FFFFFF"/>
                </a:highlight>
                <a:latin typeface="Arial"/>
                <a:ea typeface="Arial"/>
                <a:cs typeface="Arial"/>
                <a:sym typeface="Arial"/>
              </a:rPr>
              <a:t> are vectors in ℝ𝑛</a:t>
            </a:r>
            <a:endParaRPr b="0" i="0" sz="2400" u="none" cap="none" strike="noStrike">
              <a:solidFill>
                <a:schemeClr val="dk1"/>
              </a:solidFill>
              <a:highlight>
                <a:srgbClr val="F1F9FE"/>
              </a:highlight>
              <a:latin typeface="Arial"/>
              <a:ea typeface="Arial"/>
              <a:cs typeface="Arial"/>
              <a:sym typeface="Arial"/>
            </a:endParaRPr>
          </a:p>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 We can think of them as functions/signals on the graph.</a:t>
            </a:r>
            <a:endParaRPr b="0" i="0" sz="2400" u="none" cap="none" strike="noStrike">
              <a:solidFill>
                <a:srgbClr val="202122"/>
              </a:solidFill>
              <a:highlight>
                <a:srgbClr val="FFFFFF"/>
              </a:highlight>
              <a:latin typeface="Arial"/>
              <a:ea typeface="Arial"/>
              <a:cs typeface="Arial"/>
              <a:sym typeface="Arial"/>
            </a:endParaRPr>
          </a:p>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 </a:t>
            </a:r>
            <a:r>
              <a:rPr b="0" i="0" lang="en-US" sz="2400" u="none" cap="none" strike="noStrike">
                <a:solidFill>
                  <a:srgbClr val="202122"/>
                </a:solidFill>
                <a:highlight>
                  <a:schemeClr val="lt1"/>
                </a:highlight>
                <a:latin typeface="Arial"/>
                <a:ea typeface="Arial"/>
                <a:cs typeface="Arial"/>
                <a:sym typeface="Arial"/>
              </a:rPr>
              <a:t>X</a:t>
            </a:r>
            <a:r>
              <a:rPr b="0" i="0" lang="en-US" sz="1400" u="none" cap="none" strike="noStrike">
                <a:solidFill>
                  <a:srgbClr val="202122"/>
                </a:solidFill>
                <a:highlight>
                  <a:schemeClr val="lt1"/>
                </a:highlight>
                <a:latin typeface="Arial"/>
                <a:ea typeface="Arial"/>
                <a:cs typeface="Arial"/>
                <a:sym typeface="Arial"/>
              </a:rPr>
              <a:t>0</a:t>
            </a:r>
            <a:r>
              <a:rPr b="0" i="0" lang="en-US" sz="2400" u="none" cap="none" strike="noStrike">
                <a:solidFill>
                  <a:srgbClr val="202122"/>
                </a:solidFill>
                <a:highlight>
                  <a:srgbClr val="FFFFFF"/>
                </a:highlight>
                <a:latin typeface="Arial"/>
                <a:ea typeface="Arial"/>
                <a:cs typeface="Arial"/>
                <a:sym typeface="Arial"/>
              </a:rPr>
              <a:t> - the "constant eigenvector" - is the smoothest signal and we can see that        indeed represents the lowest frequency.</a:t>
            </a:r>
            <a:endParaRPr b="0" i="0" sz="2400" u="none" cap="none" strike="noStrike">
              <a:solidFill>
                <a:srgbClr val="202122"/>
              </a:solidFill>
              <a:highlight>
                <a:srgbClr val="FFFFFF"/>
              </a:highlight>
              <a:latin typeface="Arial"/>
              <a:ea typeface="Arial"/>
              <a:cs typeface="Arial"/>
              <a:sym typeface="Arial"/>
            </a:endParaRPr>
          </a:p>
          <a:p>
            <a:pPr indent="-381000" lvl="0" marL="457200" marR="0" rtl="0" algn="l">
              <a:lnSpc>
                <a:spcPct val="135000"/>
              </a:lnSpc>
              <a:spcBef>
                <a:spcPts val="0"/>
              </a:spcBef>
              <a:spcAft>
                <a:spcPts val="0"/>
              </a:spcAft>
              <a:buClr>
                <a:srgbClr val="202122"/>
              </a:buClr>
              <a:buSzPts val="2400"/>
              <a:buFont typeface="Arial"/>
              <a:buChar char="●"/>
            </a:pPr>
            <a:r>
              <a:rPr b="0" i="0" lang="en-US" sz="2400" u="none" cap="none" strike="noStrike">
                <a:solidFill>
                  <a:srgbClr val="202122"/>
                </a:solidFill>
                <a:highlight>
                  <a:srgbClr val="FFFFFF"/>
                </a:highlight>
                <a:latin typeface="Arial"/>
                <a:ea typeface="Arial"/>
                <a:cs typeface="Arial"/>
                <a:sym typeface="Arial"/>
              </a:rPr>
              <a:t> As we continue and look at higher eigenvalues (high frequency) we see that the graph of eigenvectors less and less smooth. </a:t>
            </a:r>
            <a:endParaRPr b="0" i="0" sz="2400" u="none" cap="none" strike="noStrike">
              <a:solidFill>
                <a:schemeClr val="dk1"/>
              </a:solidFill>
              <a:latin typeface="Calibri"/>
              <a:ea typeface="Calibri"/>
              <a:cs typeface="Calibri"/>
              <a:sym typeface="Calibri"/>
            </a:endParaRPr>
          </a:p>
        </p:txBody>
      </p:sp>
      <p:pic>
        <p:nvPicPr>
          <p:cNvPr id="295" name="Google Shape;295;g2df0295ab8e_0_67"/>
          <p:cNvPicPr preferRelativeResize="0"/>
          <p:nvPr/>
        </p:nvPicPr>
        <p:blipFill rotWithShape="1">
          <a:blip r:embed="rId5">
            <a:alphaModFix/>
          </a:blip>
          <a:srcRect b="0" l="0" r="0" t="0"/>
          <a:stretch/>
        </p:blipFill>
        <p:spPr>
          <a:xfrm>
            <a:off x="7943075" y="1880500"/>
            <a:ext cx="7803299" cy="2512762"/>
          </a:xfrm>
          <a:prstGeom prst="rect">
            <a:avLst/>
          </a:prstGeom>
          <a:noFill/>
          <a:ln>
            <a:noFill/>
          </a:ln>
        </p:spPr>
      </p:pic>
      <p:pic>
        <p:nvPicPr>
          <p:cNvPr id="296" name="Google Shape;296;g2df0295ab8e_0_67"/>
          <p:cNvPicPr preferRelativeResize="0"/>
          <p:nvPr/>
        </p:nvPicPr>
        <p:blipFill rotWithShape="1">
          <a:blip r:embed="rId6">
            <a:alphaModFix/>
          </a:blip>
          <a:srcRect b="0" l="0" r="0" t="0"/>
          <a:stretch/>
        </p:blipFill>
        <p:spPr>
          <a:xfrm>
            <a:off x="6271850" y="6240850"/>
            <a:ext cx="252466" cy="308700"/>
          </a:xfrm>
          <a:prstGeom prst="rect">
            <a:avLst/>
          </a:prstGeom>
          <a:noFill/>
          <a:ln>
            <a:noFill/>
          </a:ln>
        </p:spPr>
      </p:pic>
      <p:pic>
        <p:nvPicPr>
          <p:cNvPr id="297" name="Google Shape;297;g2df0295ab8e_0_67"/>
          <p:cNvPicPr preferRelativeResize="0"/>
          <p:nvPr/>
        </p:nvPicPr>
        <p:blipFill rotWithShape="1">
          <a:blip r:embed="rId7">
            <a:alphaModFix/>
          </a:blip>
          <a:srcRect b="0" l="0" r="0" t="0"/>
          <a:stretch/>
        </p:blipFill>
        <p:spPr>
          <a:xfrm>
            <a:off x="2421975" y="3725225"/>
            <a:ext cx="2815274" cy="416700"/>
          </a:xfrm>
          <a:prstGeom prst="rect">
            <a:avLst/>
          </a:prstGeom>
          <a:noFill/>
          <a:ln>
            <a:noFill/>
          </a:ln>
        </p:spPr>
      </p:pic>
      <p:pic>
        <p:nvPicPr>
          <p:cNvPr id="298" name="Google Shape;298;g2df0295ab8e_0_67"/>
          <p:cNvPicPr preferRelativeResize="0"/>
          <p:nvPr/>
        </p:nvPicPr>
        <p:blipFill rotWithShape="1">
          <a:blip r:embed="rId8">
            <a:alphaModFix/>
          </a:blip>
          <a:srcRect b="0" l="0" r="0" t="0"/>
          <a:stretch/>
        </p:blipFill>
        <p:spPr>
          <a:xfrm>
            <a:off x="3097825" y="2667049"/>
            <a:ext cx="1122823" cy="416700"/>
          </a:xfrm>
          <a:prstGeom prst="rect">
            <a:avLst/>
          </a:prstGeom>
          <a:noFill/>
          <a:ln>
            <a:noFill/>
          </a:ln>
        </p:spPr>
      </p:pic>
      <p:sp>
        <p:nvSpPr>
          <p:cNvPr id="299" name="Google Shape;299;g2df0295ab8e_0_67"/>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df0295ab8e_0_51"/>
          <p:cNvSpPr txBox="1"/>
          <p:nvPr/>
        </p:nvSpPr>
        <p:spPr>
          <a:xfrm>
            <a:off x="874250" y="1063675"/>
            <a:ext cx="165378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Dirichlet Energy of Graphs and Discrete Laplacian</a:t>
            </a:r>
            <a:r>
              <a:rPr b="1" i="0" lang="en-US" sz="4500" u="none" cap="none" strike="noStrike">
                <a:solidFill>
                  <a:srgbClr val="8CA9AD"/>
                </a:solidFill>
                <a:latin typeface="DM Sans"/>
                <a:ea typeface="DM Sans"/>
                <a:cs typeface="DM Sans"/>
                <a:sym typeface="DM Sans"/>
              </a:rPr>
              <a:t>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pic>
        <p:nvPicPr>
          <p:cNvPr id="305" name="Google Shape;305;g2df0295ab8e_0_51"/>
          <p:cNvPicPr preferRelativeResize="0"/>
          <p:nvPr/>
        </p:nvPicPr>
        <p:blipFill rotWithShape="1">
          <a:blip r:embed="rId3">
            <a:alphaModFix/>
          </a:blip>
          <a:srcRect b="0" l="0" r="0" t="0"/>
          <a:stretch/>
        </p:blipFill>
        <p:spPr>
          <a:xfrm>
            <a:off x="10408475" y="2108625"/>
            <a:ext cx="5710750" cy="6620050"/>
          </a:xfrm>
          <a:prstGeom prst="rect">
            <a:avLst/>
          </a:prstGeom>
          <a:noFill/>
          <a:ln>
            <a:noFill/>
          </a:ln>
        </p:spPr>
      </p:pic>
      <p:sp>
        <p:nvSpPr>
          <p:cNvPr id="306" name="Google Shape;306;g2df0295ab8e_0_51"/>
          <p:cNvSpPr/>
          <p:nvPr/>
        </p:nvSpPr>
        <p:spPr>
          <a:xfrm>
            <a:off x="15041110" y="6865483"/>
            <a:ext cx="216000" cy="41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7" name="Google Shape;307;g2df0295ab8e_0_51"/>
          <p:cNvSpPr txBox="1"/>
          <p:nvPr/>
        </p:nvSpPr>
        <p:spPr>
          <a:xfrm>
            <a:off x="874250" y="2241425"/>
            <a:ext cx="8420100" cy="879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35000"/>
              </a:lnSpc>
              <a:spcBef>
                <a:spcPts val="0"/>
              </a:spcBef>
              <a:spcAft>
                <a:spcPts val="0"/>
              </a:spcAft>
              <a:buClr>
                <a:srgbClr val="202122"/>
              </a:buClr>
              <a:buSzPts val="3600"/>
              <a:buFont typeface="Arial"/>
              <a:buChar char="●"/>
            </a:pPr>
            <a:r>
              <a:rPr b="0" i="0" lang="en-US" sz="3600" u="none" cap="none" strike="noStrike">
                <a:solidFill>
                  <a:srgbClr val="202122"/>
                </a:solidFill>
                <a:highlight>
                  <a:srgbClr val="FFFFFF"/>
                </a:highlight>
                <a:latin typeface="Arial"/>
                <a:ea typeface="Arial"/>
                <a:cs typeface="Arial"/>
                <a:sym typeface="Arial"/>
              </a:rPr>
              <a:t>In mathematics, the </a:t>
            </a:r>
            <a:r>
              <a:rPr b="1" i="0" lang="en-US" sz="3600" u="none" cap="none" strike="noStrike">
                <a:solidFill>
                  <a:srgbClr val="202122"/>
                </a:solidFill>
                <a:highlight>
                  <a:srgbClr val="FFFFFF"/>
                </a:highlight>
                <a:latin typeface="Arial"/>
                <a:ea typeface="Arial"/>
                <a:cs typeface="Arial"/>
                <a:sym typeface="Arial"/>
              </a:rPr>
              <a:t>Dirichlet energy</a:t>
            </a:r>
            <a:r>
              <a:rPr b="0" i="0" lang="en-US" sz="3600" u="none" cap="none" strike="noStrike">
                <a:solidFill>
                  <a:srgbClr val="202122"/>
                </a:solidFill>
                <a:highlight>
                  <a:srgbClr val="FFFFFF"/>
                </a:highlight>
                <a:latin typeface="Arial"/>
                <a:ea typeface="Arial"/>
                <a:cs typeface="Arial"/>
                <a:sym typeface="Arial"/>
              </a:rPr>
              <a:t> is a measure of how </a:t>
            </a:r>
            <a:r>
              <a:rPr b="1" i="1" lang="en-US" sz="3600" u="none" cap="none" strike="noStrike">
                <a:solidFill>
                  <a:srgbClr val="202122"/>
                </a:solidFill>
                <a:highlight>
                  <a:srgbClr val="FFFFFF"/>
                </a:highlight>
                <a:latin typeface="Arial"/>
                <a:ea typeface="Arial"/>
                <a:cs typeface="Arial"/>
                <a:sym typeface="Arial"/>
              </a:rPr>
              <a:t>variable</a:t>
            </a:r>
            <a:r>
              <a:rPr b="0" i="0" lang="en-US" sz="3600" u="none" cap="none" strike="noStrike">
                <a:solidFill>
                  <a:srgbClr val="202122"/>
                </a:solidFill>
                <a:highlight>
                  <a:srgbClr val="FFFFFF"/>
                </a:highlight>
                <a:latin typeface="Arial"/>
                <a:ea typeface="Arial"/>
                <a:cs typeface="Arial"/>
                <a:sym typeface="Arial"/>
              </a:rPr>
              <a:t> a </a:t>
            </a:r>
            <a:r>
              <a:rPr b="0" i="0" lang="en-US" sz="3600" u="none" cap="none" strike="noStrike">
                <a:solidFill>
                  <a:srgbClr val="202122"/>
                </a:solidFill>
                <a:highlight>
                  <a:srgbClr val="FFFFFF"/>
                </a:highlight>
                <a:uFill>
                  <a:noFill/>
                </a:uFill>
                <a:latin typeface="Arial"/>
                <a:ea typeface="Arial"/>
                <a:cs typeface="Arial"/>
                <a:sym typeface="Arial"/>
                <a:hlinkClick r:id="rId4">
                  <a:extLst>
                    <a:ext uri="{A12FA001-AC4F-418D-AE19-62706E023703}">
                      <ahyp:hlinkClr val="tx"/>
                    </a:ext>
                  </a:extLst>
                </a:hlinkClick>
              </a:rPr>
              <a:t>function</a:t>
            </a:r>
            <a:r>
              <a:rPr b="0" i="0" lang="en-US" sz="3600" u="none" cap="none" strike="noStrike">
                <a:solidFill>
                  <a:srgbClr val="202122"/>
                </a:solidFill>
                <a:highlight>
                  <a:srgbClr val="FFFFFF"/>
                </a:highlight>
                <a:latin typeface="Arial"/>
                <a:ea typeface="Arial"/>
                <a:cs typeface="Arial"/>
                <a:sym typeface="Arial"/>
              </a:rPr>
              <a:t> is.</a:t>
            </a:r>
            <a:endParaRPr b="0" i="0" sz="3600" u="none" cap="none" strike="noStrike">
              <a:solidFill>
                <a:srgbClr val="202122"/>
              </a:solidFill>
              <a:highlight>
                <a:srgbClr val="FFFFFF"/>
              </a:highlight>
              <a:latin typeface="Arial"/>
              <a:ea typeface="Arial"/>
              <a:cs typeface="Arial"/>
              <a:sym typeface="Arial"/>
            </a:endParaRPr>
          </a:p>
          <a:p>
            <a:pPr indent="-457200" lvl="0" marL="457200" marR="0" rtl="0" algn="l">
              <a:lnSpc>
                <a:spcPct val="135000"/>
              </a:lnSpc>
              <a:spcBef>
                <a:spcPts val="0"/>
              </a:spcBef>
              <a:spcAft>
                <a:spcPts val="0"/>
              </a:spcAft>
              <a:buClr>
                <a:srgbClr val="202122"/>
              </a:buClr>
              <a:buSzPts val="3600"/>
              <a:buFont typeface="Arial"/>
              <a:buChar char="●"/>
            </a:pPr>
            <a:r>
              <a:rPr b="0" i="0" lang="en-US" sz="3600" u="none" cap="none" strike="noStrike">
                <a:solidFill>
                  <a:srgbClr val="202122"/>
                </a:solidFill>
                <a:highlight>
                  <a:srgbClr val="FFFFFF"/>
                </a:highlight>
                <a:latin typeface="Arial"/>
                <a:ea typeface="Arial"/>
                <a:cs typeface="Arial"/>
                <a:sym typeface="Arial"/>
              </a:rPr>
              <a:t>Smoothness = low variability</a:t>
            </a:r>
            <a:endParaRPr b="0" i="0" sz="360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308" name="Google Shape;308;g2df0295ab8e_0_51"/>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dc64f23c74_0_113"/>
          <p:cNvSpPr/>
          <p:nvPr/>
        </p:nvSpPr>
        <p:spPr>
          <a:xfrm>
            <a:off x="14067700" y="5410200"/>
            <a:ext cx="3575400" cy="208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4" name="Google Shape;314;g2dc64f23c74_0_113"/>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dk1"/>
              </a:buClr>
              <a:buSzPts val="4500"/>
              <a:buFont typeface="Arial"/>
              <a:buNone/>
            </a:pPr>
            <a:r>
              <a:rPr b="1" i="0" lang="en-US" sz="4500" u="none" cap="none" strike="noStrike">
                <a:solidFill>
                  <a:schemeClr val="dk1"/>
                </a:solidFill>
                <a:latin typeface="DM Sans"/>
                <a:ea typeface="DM Sans"/>
                <a:cs typeface="DM Sans"/>
                <a:sym typeface="DM Sans"/>
              </a:rPr>
              <a:t>Studies Using Laplacian and GSP </a:t>
            </a:r>
            <a:r>
              <a:rPr b="1" i="0" lang="en-US" sz="4500" u="none" cap="none" strike="noStrike">
                <a:solidFill>
                  <a:srgbClr val="FF0000"/>
                </a:solidFill>
                <a:latin typeface="DM Sans"/>
                <a:ea typeface="DM Sans"/>
                <a:cs typeface="DM Sans"/>
                <a:sym typeface="DM Sans"/>
              </a:rPr>
              <a:t>- 2015</a:t>
            </a:r>
            <a:endParaRPr b="0" i="0" sz="1400" u="none" cap="none" strike="noStrike">
              <a:solidFill>
                <a:srgbClr val="000000"/>
              </a:solidFill>
              <a:latin typeface="Arial"/>
              <a:ea typeface="Arial"/>
              <a:cs typeface="Arial"/>
              <a:sym typeface="Arial"/>
            </a:endParaRPr>
          </a:p>
        </p:txBody>
      </p:sp>
      <p:cxnSp>
        <p:nvCxnSpPr>
          <p:cNvPr id="315" name="Google Shape;315;g2dc64f23c74_0_113"/>
          <p:cNvCxnSpPr/>
          <p:nvPr/>
        </p:nvCxnSpPr>
        <p:spPr>
          <a:xfrm flipH="1" rot="10800000">
            <a:off x="659425" y="5194150"/>
            <a:ext cx="17408700" cy="40200"/>
          </a:xfrm>
          <a:prstGeom prst="straightConnector1">
            <a:avLst/>
          </a:prstGeom>
          <a:noFill/>
          <a:ln cap="flat" cmpd="sng" w="228600">
            <a:solidFill>
              <a:schemeClr val="accent5"/>
            </a:solidFill>
            <a:prstDash val="solid"/>
            <a:round/>
            <a:headEnd len="sm" w="sm" type="none"/>
            <a:tailEnd len="med" w="med" type="stealth"/>
          </a:ln>
        </p:spPr>
      </p:cxnSp>
      <p:cxnSp>
        <p:nvCxnSpPr>
          <p:cNvPr id="316" name="Google Shape;316;g2dc64f23c74_0_113"/>
          <p:cNvCxnSpPr/>
          <p:nvPr/>
        </p:nvCxnSpPr>
        <p:spPr>
          <a:xfrm>
            <a:off x="42730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g2dc64f23c74_0_113"/>
          <p:cNvCxnSpPr/>
          <p:nvPr/>
        </p:nvCxnSpPr>
        <p:spPr>
          <a:xfrm>
            <a:off x="67877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g2dc64f23c74_0_113"/>
          <p:cNvCxnSpPr/>
          <p:nvPr/>
        </p:nvCxnSpPr>
        <p:spPr>
          <a:xfrm>
            <a:off x="11954575"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g2dc64f23c74_0_113"/>
          <p:cNvCxnSpPr/>
          <p:nvPr/>
        </p:nvCxnSpPr>
        <p:spPr>
          <a:xfrm>
            <a:off x="15864250" y="5124400"/>
            <a:ext cx="0" cy="175800"/>
          </a:xfrm>
          <a:prstGeom prst="straightConnector1">
            <a:avLst/>
          </a:prstGeom>
          <a:noFill/>
          <a:ln cap="flat" cmpd="sng" w="9525">
            <a:solidFill>
              <a:schemeClr val="dk2"/>
            </a:solidFill>
            <a:prstDash val="solid"/>
            <a:round/>
            <a:headEnd len="sm" w="sm" type="none"/>
            <a:tailEnd len="sm" w="sm" type="none"/>
          </a:ln>
        </p:spPr>
      </p:cxnSp>
      <p:sp>
        <p:nvSpPr>
          <p:cNvPr id="320" name="Google Shape;320;g2dc64f23c74_0_113"/>
          <p:cNvSpPr txBox="1"/>
          <p:nvPr/>
        </p:nvSpPr>
        <p:spPr>
          <a:xfrm>
            <a:off x="2866300" y="5630000"/>
            <a:ext cx="26817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321" name="Google Shape;321;g2dc64f23c74_0_113"/>
          <p:cNvPicPr preferRelativeResize="0"/>
          <p:nvPr/>
        </p:nvPicPr>
        <p:blipFill rotWithShape="1">
          <a:blip r:embed="rId3">
            <a:alphaModFix/>
          </a:blip>
          <a:srcRect b="0" l="0" r="0" t="0"/>
          <a:stretch/>
        </p:blipFill>
        <p:spPr>
          <a:xfrm>
            <a:off x="12112875" y="2717149"/>
            <a:ext cx="1224375" cy="470900"/>
          </a:xfrm>
          <a:prstGeom prst="rect">
            <a:avLst/>
          </a:prstGeom>
          <a:noFill/>
          <a:ln>
            <a:noFill/>
          </a:ln>
        </p:spPr>
      </p:pic>
      <p:sp>
        <p:nvSpPr>
          <p:cNvPr id="322" name="Google Shape;322;g2dc64f23c74_0_113"/>
          <p:cNvSpPr txBox="1"/>
          <p:nvPr/>
        </p:nvSpPr>
        <p:spPr>
          <a:xfrm>
            <a:off x="28663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2015</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Hu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rgbClr val="FFFFFF"/>
                </a:highlight>
                <a:latin typeface="Arial"/>
                <a:ea typeface="Arial"/>
                <a:cs typeface="Arial"/>
                <a:sym typeface="Arial"/>
              </a:rPr>
              <a:t>A Spectral Graph Regression Model for Learning Brain Connectivity of Alzheimer‘s Disease</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sp>
        <p:nvSpPr>
          <p:cNvPr id="323" name="Google Shape;323;g2dc64f23c74_0_113"/>
          <p:cNvSpPr txBox="1"/>
          <p:nvPr/>
        </p:nvSpPr>
        <p:spPr>
          <a:xfrm>
            <a:off x="53809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Jan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Kalofolias</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How to learn a graph from smooth signals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Feb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 Laplacian Matrix in Smooth Graph Signal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Representations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9F9FE"/>
              </a:highlight>
              <a:latin typeface="Roboto"/>
              <a:ea typeface="Roboto"/>
              <a:cs typeface="Roboto"/>
              <a:sym typeface="Roboto"/>
            </a:endParaRPr>
          </a:p>
        </p:txBody>
      </p:sp>
      <p:sp>
        <p:nvSpPr>
          <p:cNvPr id="324" name="Google Shape;324;g2dc64f23c74_0_113"/>
          <p:cNvSpPr txBox="1"/>
          <p:nvPr/>
        </p:nvSpPr>
        <p:spPr>
          <a:xfrm>
            <a:off x="105625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2019</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Graphs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From Data</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A signal representation perspective</a:t>
            </a:r>
            <a:endParaRPr b="0" i="0" sz="1400" u="none" cap="none" strike="noStrike">
              <a:solidFill>
                <a:schemeClr val="dk1"/>
              </a:solidFill>
              <a:highlight>
                <a:srgbClr val="F9F9FE"/>
              </a:highlight>
              <a:latin typeface="Roboto"/>
              <a:ea typeface="Roboto"/>
              <a:cs typeface="Roboto"/>
              <a:sym typeface="Roboto"/>
            </a:endParaRPr>
          </a:p>
        </p:txBody>
      </p:sp>
      <p:sp>
        <p:nvSpPr>
          <p:cNvPr id="325" name="Google Shape;325;g2dc64f23c74_0_113"/>
          <p:cNvSpPr txBox="1"/>
          <p:nvPr/>
        </p:nvSpPr>
        <p:spPr>
          <a:xfrm>
            <a:off x="144487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2021</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Gao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Smooth graph learning for functional connectivity estimation</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cxnSp>
        <p:nvCxnSpPr>
          <p:cNvPr id="326" name="Google Shape;326;g2dc64f23c74_0_113"/>
          <p:cNvCxnSpPr/>
          <p:nvPr/>
        </p:nvCxnSpPr>
        <p:spPr>
          <a:xfrm rot="10800000">
            <a:off x="15855450" y="7637675"/>
            <a:ext cx="0" cy="732600"/>
          </a:xfrm>
          <a:prstGeom prst="straightConnector1">
            <a:avLst/>
          </a:prstGeom>
          <a:noFill/>
          <a:ln cap="flat" cmpd="sng" w="9525">
            <a:solidFill>
              <a:schemeClr val="dk2"/>
            </a:solidFill>
            <a:prstDash val="solid"/>
            <a:round/>
            <a:headEnd len="sm" w="sm" type="none"/>
            <a:tailEnd len="med" w="med" type="triangle"/>
          </a:ln>
        </p:spPr>
      </p:cxnSp>
      <p:sp>
        <p:nvSpPr>
          <p:cNvPr id="327" name="Google Shape;327;g2dc64f23c74_0_113"/>
          <p:cNvSpPr txBox="1"/>
          <p:nvPr/>
        </p:nvSpPr>
        <p:spPr>
          <a:xfrm>
            <a:off x="14155325" y="8381450"/>
            <a:ext cx="33891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Our article (SGFC) is here</a:t>
            </a:r>
            <a:endParaRPr b="0" i="0" sz="2400" u="none" cap="none" strike="noStrike">
              <a:solidFill>
                <a:schemeClr val="dk1"/>
              </a:solidFill>
              <a:latin typeface="Calibri"/>
              <a:ea typeface="Calibri"/>
              <a:cs typeface="Calibri"/>
              <a:sym typeface="Calibri"/>
            </a:endParaRPr>
          </a:p>
        </p:txBody>
      </p:sp>
      <p:cxnSp>
        <p:nvCxnSpPr>
          <p:cNvPr id="328" name="Google Shape;328;g2dc64f23c74_0_113"/>
          <p:cNvCxnSpPr/>
          <p:nvPr/>
        </p:nvCxnSpPr>
        <p:spPr>
          <a:xfrm>
            <a:off x="1057975" y="5161075"/>
            <a:ext cx="0" cy="175800"/>
          </a:xfrm>
          <a:prstGeom prst="straightConnector1">
            <a:avLst/>
          </a:prstGeom>
          <a:noFill/>
          <a:ln cap="flat" cmpd="sng" w="9525">
            <a:solidFill>
              <a:schemeClr val="dk2"/>
            </a:solidFill>
            <a:prstDash val="solid"/>
            <a:round/>
            <a:headEnd len="sm" w="sm" type="none"/>
            <a:tailEnd len="sm" w="sm" type="none"/>
          </a:ln>
        </p:spPr>
      </p:cxnSp>
      <p:sp>
        <p:nvSpPr>
          <p:cNvPr id="329" name="Google Shape;329;g2dc64f23c74_0_113"/>
          <p:cNvSpPr txBox="1"/>
          <p:nvPr/>
        </p:nvSpPr>
        <p:spPr>
          <a:xfrm>
            <a:off x="73275" y="5512775"/>
            <a:ext cx="2406300" cy="239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2013</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Shuman et al.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9F9FE"/>
                </a:highlight>
                <a:latin typeface="Roboto"/>
                <a:ea typeface="Roboto"/>
                <a:cs typeface="Roboto"/>
                <a:sym typeface="Roboto"/>
              </a:rPr>
              <a:t>The emerging field of signal processing on graphs: Extending high-dimensional data analysis to networks and other irregular domains</a:t>
            </a:r>
            <a:endParaRPr b="1" i="0" sz="1400" u="none" cap="none" strike="noStrike">
              <a:solidFill>
                <a:schemeClr val="dk1"/>
              </a:solidFill>
              <a:highlight>
                <a:srgbClr val="F9F9FE"/>
              </a:highlight>
              <a:latin typeface="Roboto"/>
              <a:ea typeface="Roboto"/>
              <a:cs typeface="Roboto"/>
              <a:sym typeface="Roboto"/>
            </a:endParaRPr>
          </a:p>
        </p:txBody>
      </p:sp>
      <p:cxnSp>
        <p:nvCxnSpPr>
          <p:cNvPr id="330" name="Google Shape;330;g2dc64f23c74_0_113"/>
          <p:cNvCxnSpPr/>
          <p:nvPr/>
        </p:nvCxnSpPr>
        <p:spPr>
          <a:xfrm>
            <a:off x="1044100" y="4374600"/>
            <a:ext cx="13800" cy="668400"/>
          </a:xfrm>
          <a:prstGeom prst="straightConnector1">
            <a:avLst/>
          </a:prstGeom>
          <a:noFill/>
          <a:ln cap="flat" cmpd="sng" w="9525">
            <a:solidFill>
              <a:schemeClr val="dk2"/>
            </a:solidFill>
            <a:prstDash val="solid"/>
            <a:round/>
            <a:headEnd len="sm" w="sm" type="none"/>
            <a:tailEnd len="med" w="med" type="triangle"/>
          </a:ln>
        </p:spPr>
      </p:cxnSp>
      <p:sp>
        <p:nvSpPr>
          <p:cNvPr id="331" name="Google Shape;331;g2dc64f23c74_0_113"/>
          <p:cNvSpPr/>
          <p:nvPr/>
        </p:nvSpPr>
        <p:spPr>
          <a:xfrm>
            <a:off x="2895700" y="5715000"/>
            <a:ext cx="2681700" cy="208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332" name="Google Shape;332;g2dc64f23c74_0_113"/>
          <p:cNvCxnSpPr/>
          <p:nvPr/>
        </p:nvCxnSpPr>
        <p:spPr>
          <a:xfrm rot="10800000">
            <a:off x="4120650" y="7485275"/>
            <a:ext cx="0" cy="732600"/>
          </a:xfrm>
          <a:prstGeom prst="straightConnector1">
            <a:avLst/>
          </a:prstGeom>
          <a:noFill/>
          <a:ln cap="flat" cmpd="sng" w="9525">
            <a:solidFill>
              <a:schemeClr val="dk2"/>
            </a:solidFill>
            <a:prstDash val="solid"/>
            <a:round/>
            <a:headEnd len="sm" w="sm" type="none"/>
            <a:tailEnd len="med" w="med" type="triangle"/>
          </a:ln>
        </p:spPr>
      </p:cxnSp>
      <p:sp>
        <p:nvSpPr>
          <p:cNvPr id="333" name="Google Shape;333;g2dc64f23c74_0_113"/>
          <p:cNvSpPr txBox="1"/>
          <p:nvPr/>
        </p:nvSpPr>
        <p:spPr>
          <a:xfrm>
            <a:off x="2479575" y="8300075"/>
            <a:ext cx="5305200" cy="14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Introducing a graph regression model for learning brain structural connectivity of patients with Alzheimer’s disease, which is based on the signal smoothness model</a:t>
            </a:r>
            <a:endParaRPr b="0" i="0" sz="1800" u="none" cap="none" strike="noStrike">
              <a:solidFill>
                <a:srgbClr val="FF0000"/>
              </a:solidFill>
              <a:latin typeface="Calibri"/>
              <a:ea typeface="Calibri"/>
              <a:cs typeface="Calibri"/>
              <a:sym typeface="Calibri"/>
            </a:endParaRPr>
          </a:p>
        </p:txBody>
      </p:sp>
      <p:sp>
        <p:nvSpPr>
          <p:cNvPr id="334" name="Google Shape;334;g2dc64f23c74_0_113"/>
          <p:cNvSpPr txBox="1"/>
          <p:nvPr/>
        </p:nvSpPr>
        <p:spPr>
          <a:xfrm>
            <a:off x="374925" y="3185825"/>
            <a:ext cx="33891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We start by understanding the importance of the underlying graph and the concept of smoothness</a:t>
            </a:r>
            <a:endParaRPr b="0" i="0" sz="1800" u="none" cap="none" strike="noStrike">
              <a:solidFill>
                <a:srgbClr val="000000"/>
              </a:solidFill>
              <a:latin typeface="Calibri"/>
              <a:ea typeface="Calibri"/>
              <a:cs typeface="Calibri"/>
              <a:sym typeface="Calibri"/>
            </a:endParaRPr>
          </a:p>
        </p:txBody>
      </p:sp>
      <p:sp>
        <p:nvSpPr>
          <p:cNvPr id="335" name="Google Shape;335;g2dc64f23c74_0_113"/>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13156322" y="0"/>
            <a:ext cx="4102978" cy="3133183"/>
          </a:xfrm>
          <a:custGeom>
            <a:rect b="b" l="l" r="r" t="t"/>
            <a:pathLst>
              <a:path extrusionOk="0" h="3133183" w="4102978">
                <a:moveTo>
                  <a:pt x="0" y="0"/>
                </a:moveTo>
                <a:lnTo>
                  <a:pt x="4102978" y="0"/>
                </a:lnTo>
                <a:lnTo>
                  <a:pt x="4102978" y="3133183"/>
                </a:lnTo>
                <a:lnTo>
                  <a:pt x="0" y="3133183"/>
                </a:lnTo>
                <a:lnTo>
                  <a:pt x="0" y="0"/>
                </a:lnTo>
                <a:close/>
              </a:path>
            </a:pathLst>
          </a:custGeom>
          <a:blipFill rotWithShape="1">
            <a:blip r:embed="rId3">
              <a:alphaModFix/>
            </a:blip>
            <a:stretch>
              <a:fillRect b="0" l="0" r="0" t="0"/>
            </a:stretch>
          </a:blipFill>
          <a:ln>
            <a:noFill/>
          </a:ln>
        </p:spPr>
      </p:sp>
      <p:sp>
        <p:nvSpPr>
          <p:cNvPr id="97" name="Google Shape;97;p2"/>
          <p:cNvSpPr txBox="1"/>
          <p:nvPr/>
        </p:nvSpPr>
        <p:spPr>
          <a:xfrm>
            <a:off x="11987810" y="7372350"/>
            <a:ext cx="5500200" cy="242430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Clr>
                <a:srgbClr val="000000"/>
              </a:buClr>
              <a:buSzPts val="7500"/>
              <a:buFont typeface="Arial"/>
              <a:buNone/>
            </a:pPr>
            <a:r>
              <a:rPr b="1" i="0" lang="en-US" sz="7500" u="none" cap="none" strike="noStrike">
                <a:solidFill>
                  <a:srgbClr val="8CA9AD"/>
                </a:solidFill>
                <a:latin typeface="DM Sans"/>
                <a:ea typeface="DM Sans"/>
                <a:cs typeface="DM Sans"/>
                <a:sym typeface="DM Sans"/>
              </a:rPr>
              <a:t>TABLE OF</a:t>
            </a:r>
            <a:endParaRPr b="0" i="0" sz="1400" u="none" cap="none" strike="noStrike">
              <a:solidFill>
                <a:srgbClr val="000000"/>
              </a:solidFill>
              <a:latin typeface="Arial"/>
              <a:ea typeface="Arial"/>
              <a:cs typeface="Arial"/>
              <a:sym typeface="Arial"/>
            </a:endParaRPr>
          </a:p>
          <a:p>
            <a:pPr indent="0" lvl="0" marL="0" marR="0" rtl="0" algn="r">
              <a:lnSpc>
                <a:spcPct val="110000"/>
              </a:lnSpc>
              <a:spcBef>
                <a:spcPts val="0"/>
              </a:spcBef>
              <a:spcAft>
                <a:spcPts val="0"/>
              </a:spcAft>
              <a:buClr>
                <a:srgbClr val="000000"/>
              </a:buClr>
              <a:buSzPts val="7500"/>
              <a:buFont typeface="Arial"/>
              <a:buNone/>
            </a:pPr>
            <a:r>
              <a:rPr b="1" i="0" lang="en-US" sz="7500" u="none" cap="none" strike="noStrike">
                <a:solidFill>
                  <a:srgbClr val="8CA9AD"/>
                </a:solidFill>
                <a:latin typeface="DM Sans"/>
                <a:ea typeface="DM Sans"/>
                <a:cs typeface="DM Sans"/>
                <a:sym typeface="DM Sans"/>
              </a:rPr>
              <a:t>CONTENT</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1503156" y="3019744"/>
            <a:ext cx="19383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000"/>
              <a:buFont typeface="Arial"/>
              <a:buNone/>
            </a:pPr>
            <a:r>
              <a:rPr b="1" i="0" lang="en-US" sz="7000" u="none" cap="none" strike="noStrike">
                <a:solidFill>
                  <a:srgbClr val="8CA9AD"/>
                </a:solidFill>
                <a:latin typeface="DM Sans"/>
                <a:ea typeface="DM Sans"/>
                <a:cs typeface="DM Sans"/>
                <a:sym typeface="DM Sans"/>
              </a:rPr>
              <a:t>02.</a:t>
            </a:r>
            <a:endParaRPr b="0" i="0" sz="1400" u="none" cap="none" strike="noStrike">
              <a:solidFill>
                <a:srgbClr val="000000"/>
              </a:solidFill>
              <a:latin typeface="Arial"/>
              <a:ea typeface="Arial"/>
              <a:cs typeface="Arial"/>
              <a:sym typeface="Arial"/>
            </a:endParaRPr>
          </a:p>
        </p:txBody>
      </p:sp>
      <p:sp>
        <p:nvSpPr>
          <p:cNvPr id="99" name="Google Shape;99;p2"/>
          <p:cNvSpPr txBox="1"/>
          <p:nvPr/>
        </p:nvSpPr>
        <p:spPr>
          <a:xfrm>
            <a:off x="1503156" y="1493731"/>
            <a:ext cx="19383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000"/>
              <a:buFont typeface="Arial"/>
              <a:buNone/>
            </a:pPr>
            <a:r>
              <a:rPr b="1" i="0" lang="en-US" sz="7000" u="none" cap="none" strike="noStrike">
                <a:solidFill>
                  <a:srgbClr val="8CA9AD"/>
                </a:solidFill>
                <a:latin typeface="DM Sans"/>
                <a:ea typeface="DM Sans"/>
                <a:cs typeface="DM Sans"/>
                <a:sym typeface="DM Sans"/>
              </a:rPr>
              <a:t>01.</a:t>
            </a:r>
            <a:endParaRPr b="0" i="0" sz="1400" u="none" cap="none" strike="noStrike">
              <a:solidFill>
                <a:srgbClr val="000000"/>
              </a:solidFill>
              <a:latin typeface="Arial"/>
              <a:ea typeface="Arial"/>
              <a:cs typeface="Arial"/>
              <a:sym typeface="Arial"/>
            </a:endParaRPr>
          </a:p>
        </p:txBody>
      </p:sp>
      <p:sp>
        <p:nvSpPr>
          <p:cNvPr id="100" name="Google Shape;100;p2"/>
          <p:cNvSpPr txBox="1"/>
          <p:nvPr/>
        </p:nvSpPr>
        <p:spPr>
          <a:xfrm>
            <a:off x="3441575" y="1501675"/>
            <a:ext cx="129507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500"/>
              <a:buFont typeface="Arial"/>
              <a:buNone/>
            </a:pPr>
            <a:r>
              <a:rPr b="1" i="0" lang="en-US" sz="3500" u="none" cap="none" strike="noStrike">
                <a:solidFill>
                  <a:srgbClr val="737373"/>
                </a:solidFill>
                <a:latin typeface="DM Sans"/>
                <a:ea typeface="DM Sans"/>
                <a:cs typeface="DM Sans"/>
                <a:sym typeface="DM Sans"/>
              </a:rPr>
              <a:t>UNDERSTANDING THE CONTEXT</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1503156" y="5987517"/>
            <a:ext cx="19383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000"/>
              <a:buFont typeface="Arial"/>
              <a:buNone/>
            </a:pPr>
            <a:r>
              <a:rPr b="1" i="0" lang="en-US" sz="7000" u="none" cap="none" strike="noStrike">
                <a:solidFill>
                  <a:srgbClr val="8CA9AD"/>
                </a:solidFill>
                <a:latin typeface="DM Sans"/>
                <a:ea typeface="DM Sans"/>
                <a:cs typeface="DM Sans"/>
                <a:sym typeface="DM Sans"/>
              </a:rPr>
              <a:t>04.</a:t>
            </a:r>
            <a:endParaRPr b="0" i="0" sz="1400" u="none" cap="none" strike="noStrike">
              <a:solidFill>
                <a:srgbClr val="000000"/>
              </a:solidFill>
              <a:latin typeface="Arial"/>
              <a:ea typeface="Arial"/>
              <a:cs typeface="Arial"/>
              <a:sym typeface="Arial"/>
            </a:endParaRPr>
          </a:p>
        </p:txBody>
      </p:sp>
      <p:sp>
        <p:nvSpPr>
          <p:cNvPr id="102" name="Google Shape;102;p2"/>
          <p:cNvSpPr txBox="1"/>
          <p:nvPr/>
        </p:nvSpPr>
        <p:spPr>
          <a:xfrm>
            <a:off x="3441575" y="3023650"/>
            <a:ext cx="145005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500"/>
              <a:buFont typeface="Arial"/>
              <a:buNone/>
            </a:pPr>
            <a:r>
              <a:rPr b="1" i="0" lang="en-US" sz="3500" u="none" cap="none" strike="noStrike">
                <a:solidFill>
                  <a:srgbClr val="737373"/>
                </a:solidFill>
                <a:latin typeface="DM Sans"/>
                <a:ea typeface="DM Sans"/>
                <a:cs typeface="DM Sans"/>
                <a:sym typeface="DM Sans"/>
              </a:rPr>
              <a:t>METHODS - RELATED STUDIES BEFORE SGFC</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1503156" y="7509504"/>
            <a:ext cx="19383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000"/>
              <a:buFont typeface="Arial"/>
              <a:buNone/>
            </a:pPr>
            <a:r>
              <a:rPr b="1" i="0" lang="en-US" sz="7000" u="none" cap="none" strike="noStrike">
                <a:solidFill>
                  <a:srgbClr val="8CA9AD"/>
                </a:solidFill>
                <a:latin typeface="DM Sans"/>
                <a:ea typeface="DM Sans"/>
                <a:cs typeface="DM Sans"/>
                <a:sym typeface="DM Sans"/>
              </a:rPr>
              <a:t>05.</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3441569" y="5993439"/>
            <a:ext cx="67263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500"/>
              <a:buFont typeface="Arial"/>
              <a:buNone/>
            </a:pPr>
            <a:r>
              <a:rPr b="1" i="0" lang="en-US" sz="3500" u="none" cap="none" strike="noStrike">
                <a:solidFill>
                  <a:srgbClr val="737373"/>
                </a:solidFill>
                <a:latin typeface="DM Sans"/>
                <a:ea typeface="DM Sans"/>
                <a:cs typeface="DM Sans"/>
                <a:sym typeface="DM Sans"/>
              </a:rPr>
              <a:t>EXPERIMENTS</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3441574" y="2022375"/>
            <a:ext cx="113334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737373"/>
                </a:solidFill>
                <a:latin typeface="Sansita"/>
                <a:ea typeface="Sansita"/>
                <a:cs typeface="Sansita"/>
                <a:sym typeface="Sansita"/>
              </a:rPr>
              <a:t>An Introduction to fMRI data complexity</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3441584" y="3544350"/>
            <a:ext cx="135135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737373"/>
                </a:solidFill>
                <a:latin typeface="Sansita"/>
                <a:ea typeface="Sansita"/>
                <a:cs typeface="Sansita"/>
                <a:sym typeface="Sansita"/>
              </a:rPr>
              <a:t>Presenting a timeline for the different studies and methods</a:t>
            </a:r>
            <a:endParaRPr b="0" i="0" sz="1400" u="none" cap="none" strike="noStrike">
              <a:solidFill>
                <a:srgbClr val="000000"/>
              </a:solidFill>
              <a:latin typeface="Arial"/>
              <a:ea typeface="Arial"/>
              <a:cs typeface="Arial"/>
              <a:sym typeface="Arial"/>
            </a:endParaRPr>
          </a:p>
        </p:txBody>
      </p:sp>
      <p:sp>
        <p:nvSpPr>
          <p:cNvPr id="107" name="Google Shape;107;p2"/>
          <p:cNvSpPr txBox="1"/>
          <p:nvPr/>
        </p:nvSpPr>
        <p:spPr>
          <a:xfrm>
            <a:off x="3441575" y="6514150"/>
            <a:ext cx="138177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737373"/>
                </a:solidFill>
                <a:latin typeface="Sansita"/>
                <a:ea typeface="Sansita"/>
                <a:cs typeface="Sansita"/>
                <a:sym typeface="Sansita"/>
              </a:rPr>
              <a:t>Learning FC, Fingerprinting, Prediction of Fluid Intelligence and Topological Analysis</a:t>
            </a:r>
            <a:endParaRPr b="0" i="0" sz="3000" u="none" cap="none" strike="noStrike">
              <a:solidFill>
                <a:srgbClr val="737373"/>
              </a:solidFill>
              <a:latin typeface="Sansita"/>
              <a:ea typeface="Sansita"/>
              <a:cs typeface="Sansita"/>
              <a:sym typeface="Sansita"/>
            </a:endParaRPr>
          </a:p>
        </p:txBody>
      </p:sp>
      <p:sp>
        <p:nvSpPr>
          <p:cNvPr id="108" name="Google Shape;108;p2"/>
          <p:cNvSpPr/>
          <p:nvPr/>
        </p:nvSpPr>
        <p:spPr>
          <a:xfrm>
            <a:off x="-284781" y="933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4">
              <a:alphaModFix/>
            </a:blip>
            <a:stretch>
              <a:fillRect b="0" l="0" r="0" t="0"/>
            </a:stretch>
          </a:blipFill>
          <a:ln>
            <a:noFill/>
          </a:ln>
        </p:spPr>
      </p:sp>
      <p:sp>
        <p:nvSpPr>
          <p:cNvPr id="109" name="Google Shape;109;p2"/>
          <p:cNvSpPr txBox="1"/>
          <p:nvPr/>
        </p:nvSpPr>
        <p:spPr>
          <a:xfrm>
            <a:off x="3441575" y="7519450"/>
            <a:ext cx="122820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500"/>
              <a:buFont typeface="Arial"/>
              <a:buNone/>
            </a:pPr>
            <a:r>
              <a:rPr b="1" i="0" lang="en-US" sz="3500" u="none" cap="none" strike="noStrike">
                <a:solidFill>
                  <a:srgbClr val="737373"/>
                </a:solidFill>
                <a:latin typeface="DM Sans"/>
                <a:ea typeface="DM Sans"/>
                <a:cs typeface="DM Sans"/>
                <a:sym typeface="DM Sans"/>
              </a:rPr>
              <a:t>CONCLUSIONS</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3441584" y="8040150"/>
            <a:ext cx="135135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737373"/>
                </a:solidFill>
                <a:latin typeface="Sansita"/>
                <a:ea typeface="Sansita"/>
                <a:cs typeface="Sansita"/>
                <a:sym typeface="Sansita"/>
              </a:rPr>
              <a:t>Conclusions and some suggestions for future research</a:t>
            </a:r>
            <a:endParaRPr b="0" i="0" sz="1400" u="none" cap="none" strike="noStrike">
              <a:solidFill>
                <a:srgbClr val="000000"/>
              </a:solidFill>
              <a:latin typeface="Arial"/>
              <a:ea typeface="Arial"/>
              <a:cs typeface="Arial"/>
              <a:sym typeface="Arial"/>
            </a:endParaRPr>
          </a:p>
        </p:txBody>
      </p:sp>
      <p:sp>
        <p:nvSpPr>
          <p:cNvPr id="111" name="Google Shape;111;p2"/>
          <p:cNvSpPr txBox="1"/>
          <p:nvPr/>
        </p:nvSpPr>
        <p:spPr>
          <a:xfrm>
            <a:off x="1503156" y="4543744"/>
            <a:ext cx="19383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000"/>
              <a:buFont typeface="Arial"/>
              <a:buNone/>
            </a:pPr>
            <a:r>
              <a:rPr b="1" i="0" lang="en-US" sz="7000" u="none" cap="none" strike="noStrike">
                <a:solidFill>
                  <a:srgbClr val="8CA9AD"/>
                </a:solidFill>
                <a:latin typeface="DM Sans"/>
                <a:ea typeface="DM Sans"/>
                <a:cs typeface="DM Sans"/>
                <a:sym typeface="DM Sans"/>
              </a:rPr>
              <a:t>03.</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3441575" y="4547650"/>
            <a:ext cx="145005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500"/>
              <a:buFont typeface="Arial"/>
              <a:buNone/>
            </a:pPr>
            <a:r>
              <a:rPr b="1" i="0" lang="en-US" sz="3500" u="none" cap="none" strike="noStrike">
                <a:solidFill>
                  <a:srgbClr val="737373"/>
                </a:solidFill>
                <a:latin typeface="DM Sans"/>
                <a:ea typeface="DM Sans"/>
                <a:cs typeface="DM Sans"/>
                <a:sym typeface="DM Sans"/>
              </a:rPr>
              <a:t>SGFC STUDY</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3441584" y="5068350"/>
            <a:ext cx="135135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737373"/>
                </a:solidFill>
                <a:latin typeface="Sansita"/>
                <a:ea typeface="Sansita"/>
                <a:cs typeface="Sansita"/>
                <a:sym typeface="Sansita"/>
              </a:rPr>
              <a:t>Presenting the method and its advantages and disadvantages</a:t>
            </a:r>
            <a:endParaRPr b="0" i="0" sz="1400" u="none" cap="none" strike="noStrike">
              <a:solidFill>
                <a:srgbClr val="000000"/>
              </a:solidFill>
              <a:latin typeface="Arial"/>
              <a:ea typeface="Arial"/>
              <a:cs typeface="Arial"/>
              <a:sym typeface="Arial"/>
            </a:endParaRPr>
          </a:p>
        </p:txBody>
      </p:sp>
      <p:sp>
        <p:nvSpPr>
          <p:cNvPr id="114" name="Google Shape;114;p2"/>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2cee2012eb2_0_0"/>
          <p:cNvPicPr preferRelativeResize="0"/>
          <p:nvPr/>
        </p:nvPicPr>
        <p:blipFill rotWithShape="1">
          <a:blip r:embed="rId3">
            <a:alphaModFix/>
          </a:blip>
          <a:srcRect b="0" l="0" r="0" t="0"/>
          <a:stretch/>
        </p:blipFill>
        <p:spPr>
          <a:xfrm>
            <a:off x="8299250" y="2329998"/>
            <a:ext cx="9836349" cy="5906075"/>
          </a:xfrm>
          <a:prstGeom prst="rect">
            <a:avLst/>
          </a:prstGeom>
          <a:noFill/>
          <a:ln>
            <a:noFill/>
          </a:ln>
        </p:spPr>
      </p:pic>
      <p:sp>
        <p:nvSpPr>
          <p:cNvPr id="341" name="Google Shape;341;g2cee2012eb2_0_0"/>
          <p:cNvSpPr txBox="1"/>
          <p:nvPr/>
        </p:nvSpPr>
        <p:spPr>
          <a:xfrm>
            <a:off x="874250" y="1063675"/>
            <a:ext cx="16537800" cy="2978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Hu et al. 2015</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000000"/>
                </a:solidFill>
                <a:latin typeface="DM Sans"/>
                <a:ea typeface="DM Sans"/>
                <a:cs typeface="DM Sans"/>
                <a:sym typeface="DM Sans"/>
              </a:rPr>
              <a:t>-</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A Spectral Graph Regression Model for Learning Brain Connectivity of Alzheimer‘s Disease</a:t>
            </a:r>
            <a:endParaRPr b="1" i="0" sz="4500" u="none" cap="none" strike="noStrike">
              <a:solidFill>
                <a:srgbClr val="FF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sp>
        <p:nvSpPr>
          <p:cNvPr id="342" name="Google Shape;342;g2cee2012eb2_0_0"/>
          <p:cNvSpPr txBox="1"/>
          <p:nvPr/>
        </p:nvSpPr>
        <p:spPr>
          <a:xfrm>
            <a:off x="908550" y="2403225"/>
            <a:ext cx="16207200" cy="13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343" name="Google Shape;343;g2cee2012eb2_0_0"/>
          <p:cNvSpPr txBox="1"/>
          <p:nvPr/>
        </p:nvSpPr>
        <p:spPr>
          <a:xfrm>
            <a:off x="615450" y="2977650"/>
            <a:ext cx="8268000" cy="3759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0000"/>
              </a:lnSpc>
              <a:spcBef>
                <a:spcPts val="0"/>
              </a:spcBef>
              <a:spcAft>
                <a:spcPts val="0"/>
              </a:spcAft>
              <a:buClr>
                <a:srgbClr val="000000"/>
              </a:buClr>
              <a:buSzPts val="3000"/>
              <a:buFont typeface="DM Sans"/>
              <a:buChar char="●"/>
            </a:pPr>
            <a:r>
              <a:rPr b="1" i="0" lang="en-US" sz="3000" u="none" cap="none" strike="noStrike">
                <a:solidFill>
                  <a:srgbClr val="000000"/>
                </a:solidFill>
                <a:latin typeface="DM Sans"/>
                <a:ea typeface="DM Sans"/>
                <a:cs typeface="DM Sans"/>
                <a:sym typeface="DM Sans"/>
              </a:rPr>
              <a:t>Nodes of the graph</a:t>
            </a:r>
            <a:r>
              <a:rPr b="0" i="0" lang="en-US" sz="3000" u="none" cap="none" strike="noStrike">
                <a:solidFill>
                  <a:srgbClr val="000000"/>
                </a:solidFill>
                <a:latin typeface="DM Sans"/>
                <a:ea typeface="DM Sans"/>
                <a:cs typeface="DM Sans"/>
                <a:sym typeface="DM Sans"/>
              </a:rPr>
              <a:t> - N = 42 VOIs (=ROIs)</a:t>
            </a:r>
            <a:endParaRPr b="0" i="0" sz="3000" u="none" cap="none" strike="noStrike">
              <a:solidFill>
                <a:srgbClr val="000000"/>
              </a:solidFill>
              <a:latin typeface="DM Sans"/>
              <a:ea typeface="DM Sans"/>
              <a:cs typeface="DM Sans"/>
              <a:sym typeface="DM Sans"/>
            </a:endParaRPr>
          </a:p>
          <a:p>
            <a:pPr indent="-419100" lvl="0" marL="457200" marR="0" rtl="0" algn="l">
              <a:lnSpc>
                <a:spcPct val="110000"/>
              </a:lnSpc>
              <a:spcBef>
                <a:spcPts val="0"/>
              </a:spcBef>
              <a:spcAft>
                <a:spcPts val="0"/>
              </a:spcAft>
              <a:buClr>
                <a:srgbClr val="000000"/>
              </a:buClr>
              <a:buSzPts val="3000"/>
              <a:buFont typeface="DM Sans"/>
              <a:buChar char="●"/>
            </a:pPr>
            <a:r>
              <a:rPr b="1" i="0" lang="en-US" sz="3000" u="none" cap="none" strike="noStrike">
                <a:solidFill>
                  <a:srgbClr val="000000"/>
                </a:solidFill>
                <a:latin typeface="DM Sans"/>
                <a:ea typeface="DM Sans"/>
                <a:cs typeface="DM Sans"/>
                <a:sym typeface="DM Sans"/>
              </a:rPr>
              <a:t>Value of node</a:t>
            </a:r>
            <a:r>
              <a:rPr b="0" i="0" lang="en-US" sz="3000" u="none" cap="none" strike="noStrike">
                <a:solidFill>
                  <a:srgbClr val="000000"/>
                </a:solidFill>
                <a:latin typeface="DM Sans"/>
                <a:ea typeface="DM Sans"/>
                <a:cs typeface="DM Sans"/>
                <a:sym typeface="DM Sans"/>
              </a:rPr>
              <a:t> - the signal:</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Features extracted from PiB-PET imaging data</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Main feature measured - amyloid-β deposits in different brain regions</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No time dimension (X</a:t>
            </a:r>
            <a:r>
              <a:rPr b="0" i="0" lang="en-US" sz="1400" u="none" cap="none" strike="noStrike">
                <a:solidFill>
                  <a:srgbClr val="000000"/>
                </a:solidFill>
                <a:latin typeface="DM Sans"/>
                <a:ea typeface="DM Sans"/>
                <a:cs typeface="DM Sans"/>
                <a:sym typeface="DM Sans"/>
              </a:rPr>
              <a:t>N,M</a:t>
            </a:r>
            <a:r>
              <a:rPr b="0" i="0" lang="en-US" sz="3000" u="none" cap="none" strike="noStrike">
                <a:solidFill>
                  <a:srgbClr val="000000"/>
                </a:solidFill>
                <a:latin typeface="DM Sans"/>
                <a:ea typeface="DM Sans"/>
                <a:cs typeface="DM Sans"/>
                <a:sym typeface="DM Sans"/>
              </a:rPr>
              <a:t> where M is the number of subjects/samples)</a:t>
            </a:r>
            <a:endParaRPr b="0" i="0" sz="3000" u="none" cap="none" strike="noStrike">
              <a:solidFill>
                <a:srgbClr val="000000"/>
              </a:solidFill>
              <a:latin typeface="DM Sans"/>
              <a:ea typeface="DM Sans"/>
              <a:cs typeface="DM Sans"/>
              <a:sym typeface="DM Sans"/>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They try to predict the </a:t>
            </a:r>
            <a:r>
              <a:rPr b="1" i="0" lang="en-US" sz="3000" u="none" cap="none" strike="noStrike">
                <a:solidFill>
                  <a:srgbClr val="000000"/>
                </a:solidFill>
                <a:latin typeface="DM Sans"/>
                <a:ea typeface="DM Sans"/>
                <a:cs typeface="DM Sans"/>
                <a:sym typeface="DM Sans"/>
              </a:rPr>
              <a:t>weights</a:t>
            </a:r>
            <a:r>
              <a:rPr b="0" i="0" lang="en-US" sz="3000" u="none" cap="none" strike="noStrike">
                <a:solidFill>
                  <a:srgbClr val="000000"/>
                </a:solidFill>
                <a:latin typeface="DM Sans"/>
                <a:ea typeface="DM Sans"/>
                <a:cs typeface="DM Sans"/>
                <a:sym typeface="DM Sans"/>
              </a:rPr>
              <a:t> </a:t>
            </a:r>
            <a:r>
              <a:rPr b="1" i="0" lang="en-US" sz="3000" u="none" cap="none" strike="noStrike">
                <a:solidFill>
                  <a:srgbClr val="000000"/>
                </a:solidFill>
                <a:latin typeface="DM Sans"/>
                <a:ea typeface="DM Sans"/>
                <a:cs typeface="DM Sans"/>
                <a:sym typeface="DM Sans"/>
              </a:rPr>
              <a:t>on the</a:t>
            </a:r>
            <a:r>
              <a:rPr b="0" i="0" lang="en-US" sz="3000" u="none" cap="none" strike="noStrike">
                <a:solidFill>
                  <a:srgbClr val="000000"/>
                </a:solidFill>
                <a:latin typeface="DM Sans"/>
                <a:ea typeface="DM Sans"/>
                <a:cs typeface="DM Sans"/>
                <a:sym typeface="DM Sans"/>
              </a:rPr>
              <a:t> </a:t>
            </a:r>
            <a:r>
              <a:rPr b="1" i="0" lang="en-US" sz="3000" u="none" cap="none" strike="noStrike">
                <a:solidFill>
                  <a:srgbClr val="000000"/>
                </a:solidFill>
                <a:latin typeface="DM Sans"/>
                <a:ea typeface="DM Sans"/>
                <a:cs typeface="DM Sans"/>
                <a:sym typeface="DM Sans"/>
              </a:rPr>
              <a:t>edges</a:t>
            </a:r>
            <a:r>
              <a:rPr b="0" i="0" lang="en-US" sz="3000" u="none" cap="none" strike="noStrike">
                <a:solidFill>
                  <a:srgbClr val="000000"/>
                </a:solidFill>
                <a:latin typeface="DM Sans"/>
                <a:ea typeface="DM Sans"/>
                <a:cs typeface="DM Sans"/>
                <a:sym typeface="DM Sans"/>
              </a:rPr>
              <a:t> between the nodes, which represent the </a:t>
            </a:r>
            <a:r>
              <a:rPr b="1" i="0" lang="en-US" sz="3000" u="none" cap="none" strike="noStrike">
                <a:solidFill>
                  <a:srgbClr val="000000"/>
                </a:solidFill>
                <a:latin typeface="DM Sans"/>
                <a:ea typeface="DM Sans"/>
                <a:cs typeface="DM Sans"/>
                <a:sym typeface="DM Sans"/>
              </a:rPr>
              <a:t>structural brain connectivity</a:t>
            </a:r>
            <a:r>
              <a:rPr b="0" i="0" lang="en-US" sz="3000" u="none" cap="none" strike="noStrike">
                <a:solidFill>
                  <a:srgbClr val="000000"/>
                </a:solidFill>
                <a:latin typeface="DM Sans"/>
                <a:ea typeface="DM Sans"/>
                <a:cs typeface="DM Sans"/>
                <a:sym typeface="DM Sans"/>
              </a:rPr>
              <a:t> of Alzheimer's disease (AD)</a:t>
            </a:r>
            <a:endParaRPr b="0" i="0" sz="3600" u="none" cap="none" strike="noStrike">
              <a:solidFill>
                <a:srgbClr val="000000"/>
              </a:solidFill>
              <a:latin typeface="DM Sans"/>
              <a:ea typeface="DM Sans"/>
              <a:cs typeface="DM Sans"/>
              <a:sym typeface="DM Sans"/>
            </a:endParaRPr>
          </a:p>
          <a:p>
            <a:pPr indent="0" lvl="0" marL="914400" marR="0" rtl="0" algn="l">
              <a:lnSpc>
                <a:spcPct val="110000"/>
              </a:lnSpc>
              <a:spcBef>
                <a:spcPts val="0"/>
              </a:spcBef>
              <a:spcAft>
                <a:spcPts val="0"/>
              </a:spcAft>
              <a:buClr>
                <a:srgbClr val="000000"/>
              </a:buClr>
              <a:buSzPts val="3600"/>
              <a:buFont typeface="Arial"/>
              <a:buNone/>
            </a:pPr>
            <a:r>
              <a:t/>
            </a:r>
            <a:endParaRPr b="0" i="0" sz="3600" u="none" cap="none" strike="noStrike">
              <a:solidFill>
                <a:srgbClr val="737373"/>
              </a:solidFill>
              <a:latin typeface="DM Sans"/>
              <a:ea typeface="DM Sans"/>
              <a:cs typeface="DM Sans"/>
              <a:sym typeface="DM Sans"/>
            </a:endParaRPr>
          </a:p>
          <a:p>
            <a:pPr indent="0" lvl="0" marL="457200" marR="0" rtl="0" algn="l">
              <a:lnSpc>
                <a:spcPct val="110000"/>
              </a:lnSpc>
              <a:spcBef>
                <a:spcPts val="0"/>
              </a:spcBef>
              <a:spcAft>
                <a:spcPts val="0"/>
              </a:spcAft>
              <a:buClr>
                <a:srgbClr val="000000"/>
              </a:buClr>
              <a:buSzPts val="3000"/>
              <a:buFont typeface="Arial"/>
              <a:buNone/>
            </a:pPr>
            <a:r>
              <a:t/>
            </a:r>
            <a:endParaRPr b="0" i="0" sz="3000" u="none" cap="none" strike="noStrike">
              <a:solidFill>
                <a:srgbClr val="737373"/>
              </a:solidFill>
              <a:latin typeface="DM Sans"/>
              <a:ea typeface="DM Sans"/>
              <a:cs typeface="DM Sans"/>
              <a:sym typeface="DM Sans"/>
            </a:endParaRPr>
          </a:p>
        </p:txBody>
      </p:sp>
      <p:sp>
        <p:nvSpPr>
          <p:cNvPr id="344" name="Google Shape;344;g2cee2012eb2_0_0"/>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2cee2012eb2_0_43"/>
          <p:cNvPicPr preferRelativeResize="0"/>
          <p:nvPr/>
        </p:nvPicPr>
        <p:blipFill rotWithShape="1">
          <a:blip r:embed="rId3">
            <a:alphaModFix/>
          </a:blip>
          <a:srcRect b="0" l="0" r="0" t="0"/>
          <a:stretch/>
        </p:blipFill>
        <p:spPr>
          <a:xfrm>
            <a:off x="2953800" y="3579500"/>
            <a:ext cx="11766299" cy="5786051"/>
          </a:xfrm>
          <a:prstGeom prst="rect">
            <a:avLst/>
          </a:prstGeom>
          <a:noFill/>
          <a:ln>
            <a:noFill/>
          </a:ln>
        </p:spPr>
      </p:pic>
      <p:sp>
        <p:nvSpPr>
          <p:cNvPr id="350" name="Google Shape;350;g2cee2012eb2_0_43"/>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Graph Laplacian</a:t>
            </a:r>
            <a:endParaRPr b="1" i="0" sz="4500" u="none" cap="none" strike="noStrike">
              <a:solidFill>
                <a:srgbClr val="000000"/>
              </a:solidFill>
              <a:latin typeface="DM Sans"/>
              <a:ea typeface="DM Sans"/>
              <a:cs typeface="DM Sans"/>
              <a:sym typeface="DM Sans"/>
            </a:endParaRPr>
          </a:p>
        </p:txBody>
      </p:sp>
      <p:sp>
        <p:nvSpPr>
          <p:cNvPr id="351" name="Google Shape;351;g2cee2012eb2_0_43"/>
          <p:cNvSpPr/>
          <p:nvPr/>
        </p:nvSpPr>
        <p:spPr>
          <a:xfrm>
            <a:off x="2971868" y="4587220"/>
            <a:ext cx="33324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g2cee2012eb2_0_43"/>
          <p:cNvSpPr/>
          <p:nvPr/>
        </p:nvSpPr>
        <p:spPr>
          <a:xfrm>
            <a:off x="7592502" y="4587220"/>
            <a:ext cx="35727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3" name="Google Shape;353;g2cee2012eb2_0_43"/>
          <p:cNvSpPr/>
          <p:nvPr/>
        </p:nvSpPr>
        <p:spPr>
          <a:xfrm>
            <a:off x="4277326" y="5724480"/>
            <a:ext cx="24906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4" name="Google Shape;354;g2cee2012eb2_0_43"/>
          <p:cNvSpPr/>
          <p:nvPr/>
        </p:nvSpPr>
        <p:spPr>
          <a:xfrm>
            <a:off x="7240818" y="6044025"/>
            <a:ext cx="54018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5" name="Google Shape;355;g2cee2012eb2_0_43"/>
          <p:cNvSpPr/>
          <p:nvPr/>
        </p:nvSpPr>
        <p:spPr>
          <a:xfrm>
            <a:off x="3058644" y="6768333"/>
            <a:ext cx="66297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6" name="Google Shape;356;g2cee2012eb2_0_43"/>
          <p:cNvSpPr/>
          <p:nvPr/>
        </p:nvSpPr>
        <p:spPr>
          <a:xfrm>
            <a:off x="5591818" y="7204233"/>
            <a:ext cx="37701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7" name="Google Shape;357;g2cee2012eb2_0_43"/>
          <p:cNvSpPr/>
          <p:nvPr/>
        </p:nvSpPr>
        <p:spPr>
          <a:xfrm>
            <a:off x="2953800" y="7912974"/>
            <a:ext cx="53259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8" name="Google Shape;358;g2cee2012eb2_0_43"/>
          <p:cNvSpPr txBox="1"/>
          <p:nvPr/>
        </p:nvSpPr>
        <p:spPr>
          <a:xfrm>
            <a:off x="874250" y="2238975"/>
            <a:ext cx="12693300" cy="840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2600"/>
              <a:buFont typeface="Arial"/>
              <a:buNone/>
            </a:pPr>
            <a:r>
              <a:rPr b="0" i="0" lang="en-US" sz="2600" u="none" cap="none" strike="noStrike">
                <a:solidFill>
                  <a:srgbClr val="000000"/>
                </a:solidFill>
                <a:latin typeface="DM Sans"/>
                <a:ea typeface="DM Sans"/>
                <a:cs typeface="DM Sans"/>
                <a:sym typeface="DM Sans"/>
              </a:rPr>
              <a:t>In 2015, Hu already understood the important role of the Laplacian (and didn’t explicitly mention Dirichlet Energy but the concept was there) -  </a:t>
            </a:r>
            <a:endParaRPr b="0" i="0" sz="2600" u="none" cap="none" strike="noStrike">
              <a:solidFill>
                <a:srgbClr val="000000"/>
              </a:solidFill>
              <a:latin typeface="DM Sans"/>
              <a:ea typeface="DM Sans"/>
              <a:cs typeface="DM Sans"/>
              <a:sym typeface="DM Sans"/>
            </a:endParaRPr>
          </a:p>
        </p:txBody>
      </p:sp>
      <p:sp>
        <p:nvSpPr>
          <p:cNvPr id="359" name="Google Shape;359;g2cee2012eb2_0_43"/>
          <p:cNvSpPr/>
          <p:nvPr/>
        </p:nvSpPr>
        <p:spPr>
          <a:xfrm>
            <a:off x="3030000" y="8598775"/>
            <a:ext cx="6749100" cy="435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0" name="Google Shape;360;g2cee2012eb2_0_43"/>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2dc64f23c74_0_186"/>
          <p:cNvPicPr preferRelativeResize="0"/>
          <p:nvPr/>
        </p:nvPicPr>
        <p:blipFill rotWithShape="1">
          <a:blip r:embed="rId3">
            <a:alphaModFix/>
          </a:blip>
          <a:srcRect b="0" l="0" r="0" t="0"/>
          <a:stretch/>
        </p:blipFill>
        <p:spPr>
          <a:xfrm>
            <a:off x="951200" y="2646225"/>
            <a:ext cx="9848675" cy="2748000"/>
          </a:xfrm>
          <a:prstGeom prst="rect">
            <a:avLst/>
          </a:prstGeom>
          <a:noFill/>
          <a:ln>
            <a:noFill/>
          </a:ln>
        </p:spPr>
      </p:pic>
      <p:sp>
        <p:nvSpPr>
          <p:cNvPr id="366" name="Google Shape;366;g2dc64f23c74_0_186"/>
          <p:cNvSpPr txBox="1"/>
          <p:nvPr/>
        </p:nvSpPr>
        <p:spPr>
          <a:xfrm>
            <a:off x="874250" y="1063675"/>
            <a:ext cx="165378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Graph Estimation - </a:t>
            </a:r>
            <a:r>
              <a:rPr b="1" i="0" lang="en-US" sz="4500" u="none" cap="none" strike="noStrike">
                <a:solidFill>
                  <a:srgbClr val="FF0000"/>
                </a:solidFill>
                <a:latin typeface="DM Sans"/>
                <a:ea typeface="DM Sans"/>
                <a:cs typeface="DM Sans"/>
                <a:sym typeface="DM Sans"/>
              </a:rPr>
              <a:t>The Graph Regression Model (GRM)</a:t>
            </a:r>
            <a:r>
              <a:rPr b="1" i="0" lang="en-US" sz="4500" u="none" cap="none" strike="noStrike">
                <a:solidFill>
                  <a:srgbClr val="8CA9AD"/>
                </a:solidFill>
                <a:latin typeface="DM Sans"/>
                <a:ea typeface="DM Sans"/>
                <a:cs typeface="DM Sans"/>
                <a:sym typeface="DM Sans"/>
              </a:rPr>
              <a:t>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sp>
        <p:nvSpPr>
          <p:cNvPr id="367" name="Google Shape;367;g2dc64f23c74_0_186"/>
          <p:cNvSpPr txBox="1"/>
          <p:nvPr/>
        </p:nvSpPr>
        <p:spPr>
          <a:xfrm>
            <a:off x="838504" y="2428076"/>
            <a:ext cx="14705700" cy="140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368" name="Google Shape;368;g2dc64f23c74_0_186"/>
          <p:cNvSpPr txBox="1"/>
          <p:nvPr/>
        </p:nvSpPr>
        <p:spPr>
          <a:xfrm>
            <a:off x="646401" y="2095500"/>
            <a:ext cx="18165900" cy="5970300"/>
          </a:xfrm>
          <a:prstGeom prst="rect">
            <a:avLst/>
          </a:prstGeom>
          <a:noFill/>
          <a:ln>
            <a:noFill/>
          </a:ln>
        </p:spPr>
        <p:txBody>
          <a:bodyPr anchorCtr="0" anchor="t" bIns="91425" lIns="91425" spcFirstLastPara="1" rIns="91425" wrap="square" tIns="91425">
            <a:noAutofit/>
          </a:bodyPr>
          <a:lstStyle/>
          <a:p>
            <a:pPr indent="0" lvl="0" marL="457200" marR="0" rtl="0" algn="l">
              <a:lnSpc>
                <a:spcPct val="110000"/>
              </a:lnSpc>
              <a:spcBef>
                <a:spcPts val="0"/>
              </a:spcBef>
              <a:spcAft>
                <a:spcPts val="0"/>
              </a:spcAft>
              <a:buClr>
                <a:srgbClr val="000000"/>
              </a:buClr>
              <a:buSzPts val="3000"/>
              <a:buFont typeface="Arial"/>
              <a:buNone/>
            </a:pPr>
            <a:r>
              <a:t/>
            </a:r>
            <a:endParaRPr b="0" i="0" sz="3000" u="none" cap="none" strike="noStrike">
              <a:solidFill>
                <a:srgbClr val="737373"/>
              </a:solidFill>
              <a:latin typeface="DM Sans"/>
              <a:ea typeface="DM Sans"/>
              <a:cs typeface="DM Sans"/>
              <a:sym typeface="DM Sans"/>
            </a:endParaRPr>
          </a:p>
        </p:txBody>
      </p:sp>
      <p:sp>
        <p:nvSpPr>
          <p:cNvPr id="369" name="Google Shape;369;g2dc64f23c74_0_186"/>
          <p:cNvSpPr/>
          <p:nvPr/>
        </p:nvSpPr>
        <p:spPr>
          <a:xfrm>
            <a:off x="15633000" y="7816500"/>
            <a:ext cx="162000" cy="30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0" name="Google Shape;370;g2dc64f23c74_0_186"/>
          <p:cNvPicPr preferRelativeResize="0"/>
          <p:nvPr/>
        </p:nvPicPr>
        <p:blipFill rotWithShape="1">
          <a:blip r:embed="rId4">
            <a:alphaModFix/>
          </a:blip>
          <a:srcRect b="0" l="0" r="0" t="0"/>
          <a:stretch/>
        </p:blipFill>
        <p:spPr>
          <a:xfrm>
            <a:off x="6070975" y="3352675"/>
            <a:ext cx="1214925" cy="436200"/>
          </a:xfrm>
          <a:prstGeom prst="rect">
            <a:avLst/>
          </a:prstGeom>
          <a:noFill/>
          <a:ln>
            <a:noFill/>
          </a:ln>
        </p:spPr>
      </p:pic>
      <p:cxnSp>
        <p:nvCxnSpPr>
          <p:cNvPr id="371" name="Google Shape;371;g2dc64f23c74_0_186"/>
          <p:cNvCxnSpPr>
            <a:endCxn id="372" idx="2"/>
          </p:cNvCxnSpPr>
          <p:nvPr/>
        </p:nvCxnSpPr>
        <p:spPr>
          <a:xfrm flipH="1" rot="10800000">
            <a:off x="2505659" y="3429271"/>
            <a:ext cx="692700" cy="2871900"/>
          </a:xfrm>
          <a:prstGeom prst="straightConnector1">
            <a:avLst/>
          </a:prstGeom>
          <a:noFill/>
          <a:ln cap="flat" cmpd="sng" w="9525">
            <a:solidFill>
              <a:schemeClr val="dk2"/>
            </a:solidFill>
            <a:prstDash val="solid"/>
            <a:round/>
            <a:headEnd len="sm" w="sm" type="none"/>
            <a:tailEnd len="med" w="med" type="triangle"/>
          </a:ln>
        </p:spPr>
      </p:cxnSp>
      <p:sp>
        <p:nvSpPr>
          <p:cNvPr id="373" name="Google Shape;373;g2dc64f23c74_0_186"/>
          <p:cNvSpPr/>
          <p:nvPr/>
        </p:nvSpPr>
        <p:spPr>
          <a:xfrm>
            <a:off x="60750" y="6776850"/>
            <a:ext cx="12251400" cy="285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4" name="Google Shape;374;g2dc64f23c74_0_186"/>
          <p:cNvSpPr txBox="1"/>
          <p:nvPr/>
        </p:nvSpPr>
        <p:spPr>
          <a:xfrm>
            <a:off x="1714500" y="6242550"/>
            <a:ext cx="3370500" cy="1823100"/>
          </a:xfrm>
          <a:prstGeom prst="rect">
            <a:avLst/>
          </a:prstGeom>
          <a:noFill/>
          <a:ln>
            <a:noFill/>
          </a:ln>
        </p:spPr>
        <p:txBody>
          <a:bodyPr anchorCtr="0" anchor="t" bIns="91425" lIns="91425" spcFirstLastPara="1" rIns="91425" wrap="square" tIns="91425">
            <a:noAutofit/>
          </a:bodyPr>
          <a:lstStyle/>
          <a:p>
            <a:pPr indent="0" lvl="0" marL="0" marR="0" rtl="0" algn="l">
              <a:lnSpc>
                <a:spcPct val="135000"/>
              </a:lnSpc>
              <a:spcBef>
                <a:spcPts val="0"/>
              </a:spcBef>
              <a:spcAft>
                <a:spcPts val="0"/>
              </a:spcAft>
              <a:buClr>
                <a:srgbClr val="000000"/>
              </a:buClr>
              <a:buSzPts val="2400"/>
              <a:buFont typeface="Arial"/>
              <a:buNone/>
            </a:pPr>
            <a:r>
              <a:rPr b="0" i="0" lang="en-US" sz="2400" u="none" cap="none" strike="noStrike">
                <a:solidFill>
                  <a:srgbClr val="202122"/>
                </a:solidFill>
                <a:highlight>
                  <a:srgbClr val="FFFFFF"/>
                </a:highlight>
                <a:latin typeface="Arial"/>
                <a:ea typeface="Arial"/>
                <a:cs typeface="Arial"/>
                <a:sym typeface="Arial"/>
              </a:rPr>
              <a:t>The </a:t>
            </a:r>
            <a:r>
              <a:rPr b="1" i="0" lang="en-US" sz="2400" u="none" cap="none" strike="noStrike">
                <a:solidFill>
                  <a:srgbClr val="202122"/>
                </a:solidFill>
                <a:highlight>
                  <a:srgbClr val="FFFFFF"/>
                </a:highlight>
                <a:latin typeface="Arial"/>
                <a:ea typeface="Arial"/>
                <a:cs typeface="Arial"/>
                <a:sym typeface="Arial"/>
              </a:rPr>
              <a:t>Dirichlet energy</a:t>
            </a:r>
            <a:r>
              <a:rPr b="0" i="0" lang="en-US" sz="2400" u="none" cap="none" strike="noStrike">
                <a:solidFill>
                  <a:srgbClr val="202122"/>
                </a:solidFill>
                <a:highlight>
                  <a:srgbClr val="FFFFFF"/>
                </a:highlight>
                <a:latin typeface="Arial"/>
                <a:ea typeface="Arial"/>
                <a:cs typeface="Arial"/>
                <a:sym typeface="Arial"/>
              </a:rPr>
              <a:t> is minimized</a:t>
            </a:r>
            <a:endParaRPr b="0" i="0" sz="2400" u="none" cap="none" strike="noStrike">
              <a:solidFill>
                <a:srgbClr val="202122"/>
              </a:solidFill>
              <a:highlight>
                <a:srgbClr val="FFFFFF"/>
              </a:highlight>
              <a:latin typeface="Arial"/>
              <a:ea typeface="Arial"/>
              <a:cs typeface="Arial"/>
              <a:sym typeface="Arial"/>
            </a:endParaRPr>
          </a:p>
          <a:p>
            <a:pPr indent="0" lvl="0" marL="0" marR="0" rtl="0" algn="l">
              <a:lnSpc>
                <a:spcPct val="135000"/>
              </a:lnSpc>
              <a:spcBef>
                <a:spcPts val="0"/>
              </a:spcBef>
              <a:spcAft>
                <a:spcPts val="0"/>
              </a:spcAft>
              <a:buClr>
                <a:srgbClr val="000000"/>
              </a:buClr>
              <a:buSzPts val="2400"/>
              <a:buFont typeface="Arial"/>
              <a:buNone/>
            </a:pPr>
            <a:r>
              <a:rPr b="0" i="0" lang="en-US" sz="2400" u="none" cap="none" strike="noStrike">
                <a:solidFill>
                  <a:srgbClr val="202122"/>
                </a:solidFill>
                <a:highlight>
                  <a:srgbClr val="FFFFFF"/>
                </a:highlight>
                <a:latin typeface="Arial"/>
                <a:ea typeface="Arial"/>
                <a:cs typeface="Arial"/>
                <a:sym typeface="Arial"/>
              </a:rPr>
              <a:t>(Low variability = Smoothness)</a:t>
            </a:r>
            <a:endParaRPr b="0" i="0" sz="240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id="375" name="Google Shape;375;g2dc64f23c74_0_186"/>
          <p:cNvPicPr preferRelativeResize="0"/>
          <p:nvPr/>
        </p:nvPicPr>
        <p:blipFill rotWithShape="1">
          <a:blip r:embed="rId5">
            <a:alphaModFix/>
          </a:blip>
          <a:srcRect b="0" l="0" r="0" t="0"/>
          <a:stretch/>
        </p:blipFill>
        <p:spPr>
          <a:xfrm>
            <a:off x="4929174" y="6396975"/>
            <a:ext cx="2720125" cy="3649700"/>
          </a:xfrm>
          <a:prstGeom prst="rect">
            <a:avLst/>
          </a:prstGeom>
          <a:noFill/>
          <a:ln>
            <a:noFill/>
          </a:ln>
        </p:spPr>
      </p:pic>
      <p:sp>
        <p:nvSpPr>
          <p:cNvPr id="372" name="Google Shape;372;g2dc64f23c74_0_186"/>
          <p:cNvSpPr/>
          <p:nvPr/>
        </p:nvSpPr>
        <p:spPr>
          <a:xfrm>
            <a:off x="2512409" y="2984971"/>
            <a:ext cx="1371900" cy="44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6" name="Google Shape;376;g2dc64f23c74_0_186"/>
          <p:cNvSpPr txBox="1"/>
          <p:nvPr/>
        </p:nvSpPr>
        <p:spPr>
          <a:xfrm>
            <a:off x="12220000" y="2633050"/>
            <a:ext cx="5848200" cy="140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highlight>
                  <a:srgbClr val="F9F9FE"/>
                </a:highlight>
                <a:latin typeface="Roboto"/>
                <a:ea typeface="Roboto"/>
                <a:cs typeface="Roboto"/>
                <a:sym typeface="Roboto"/>
              </a:rPr>
              <a:t>Sparsity Control: </a:t>
            </a:r>
            <a:r>
              <a:rPr b="0" i="0" lang="en-US" sz="2400" u="none" cap="none" strike="noStrike">
                <a:solidFill>
                  <a:schemeClr val="dk1"/>
                </a:solidFill>
                <a:highlight>
                  <a:srgbClr val="F9F9FE"/>
                </a:highlight>
                <a:latin typeface="Roboto"/>
                <a:ea typeface="Roboto"/>
                <a:cs typeface="Roboto"/>
                <a:sym typeface="Roboto"/>
              </a:rPr>
              <a:t>The main objective of the regularization is to prevent overfitting and to perform feature selection by shrinking the less important features' coefficients to zero.</a:t>
            </a:r>
            <a:endParaRPr b="0" i="0" sz="2400" u="none" cap="none" strike="noStrike">
              <a:solidFill>
                <a:schemeClr val="dk1"/>
              </a:solidFill>
              <a:latin typeface="Calibri"/>
              <a:ea typeface="Calibri"/>
              <a:cs typeface="Calibri"/>
              <a:sym typeface="Calibri"/>
            </a:endParaRPr>
          </a:p>
        </p:txBody>
      </p:sp>
      <p:sp>
        <p:nvSpPr>
          <p:cNvPr id="377" name="Google Shape;377;g2dc64f23c74_0_186"/>
          <p:cNvSpPr/>
          <p:nvPr/>
        </p:nvSpPr>
        <p:spPr>
          <a:xfrm>
            <a:off x="4208794" y="2984971"/>
            <a:ext cx="1371900" cy="44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378" name="Google Shape;378;g2dc64f23c74_0_186"/>
          <p:cNvCxnSpPr>
            <a:endCxn id="377" idx="3"/>
          </p:cNvCxnSpPr>
          <p:nvPr/>
        </p:nvCxnSpPr>
        <p:spPr>
          <a:xfrm flipH="1">
            <a:off x="5580694" y="2974621"/>
            <a:ext cx="6450000" cy="232500"/>
          </a:xfrm>
          <a:prstGeom prst="straightConnector1">
            <a:avLst/>
          </a:prstGeom>
          <a:noFill/>
          <a:ln cap="flat" cmpd="sng" w="9525">
            <a:solidFill>
              <a:schemeClr val="dk2"/>
            </a:solidFill>
            <a:prstDash val="solid"/>
            <a:round/>
            <a:headEnd len="sm" w="sm" type="none"/>
            <a:tailEnd len="med" w="med" type="triangle"/>
          </a:ln>
        </p:spPr>
      </p:cxnSp>
      <p:cxnSp>
        <p:nvCxnSpPr>
          <p:cNvPr id="379" name="Google Shape;379;g2dc64f23c74_0_186"/>
          <p:cNvCxnSpPr/>
          <p:nvPr/>
        </p:nvCxnSpPr>
        <p:spPr>
          <a:xfrm>
            <a:off x="6529746" y="3409100"/>
            <a:ext cx="213000" cy="300"/>
          </a:xfrm>
          <a:prstGeom prst="straightConnector1">
            <a:avLst/>
          </a:prstGeom>
          <a:noFill/>
          <a:ln cap="flat" cmpd="sng" w="9525">
            <a:solidFill>
              <a:schemeClr val="dk1"/>
            </a:solidFill>
            <a:prstDash val="solid"/>
            <a:round/>
            <a:headEnd len="sm" w="sm" type="none"/>
            <a:tailEnd len="med" w="med" type="triangle"/>
          </a:ln>
        </p:spPr>
      </p:cxnSp>
      <p:sp>
        <p:nvSpPr>
          <p:cNvPr id="380" name="Google Shape;380;g2dc64f23c74_0_186"/>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cee2012eb2_0_69"/>
          <p:cNvSpPr txBox="1"/>
          <p:nvPr/>
        </p:nvSpPr>
        <p:spPr>
          <a:xfrm>
            <a:off x="874250" y="1063675"/>
            <a:ext cx="174138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chemeClr val="dk1"/>
                </a:solidFill>
                <a:latin typeface="DM Sans"/>
                <a:ea typeface="DM Sans"/>
                <a:cs typeface="DM Sans"/>
                <a:sym typeface="DM Sans"/>
              </a:rPr>
              <a:t>Network Learning Results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the AD Group</a:t>
            </a:r>
            <a:endParaRPr b="1" i="0" sz="4500" u="none" cap="none" strike="noStrike">
              <a:solidFill>
                <a:srgbClr val="FF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pic>
        <p:nvPicPr>
          <p:cNvPr id="386" name="Google Shape;386;g2cee2012eb2_0_69"/>
          <p:cNvPicPr preferRelativeResize="0"/>
          <p:nvPr/>
        </p:nvPicPr>
        <p:blipFill rotWithShape="1">
          <a:blip r:embed="rId3">
            <a:alphaModFix/>
          </a:blip>
          <a:srcRect b="0" l="0" r="0" t="0"/>
          <a:stretch/>
        </p:blipFill>
        <p:spPr>
          <a:xfrm>
            <a:off x="8689725" y="1722975"/>
            <a:ext cx="9831525" cy="8265450"/>
          </a:xfrm>
          <a:prstGeom prst="rect">
            <a:avLst/>
          </a:prstGeom>
          <a:noFill/>
          <a:ln>
            <a:noFill/>
          </a:ln>
        </p:spPr>
      </p:pic>
      <p:sp>
        <p:nvSpPr>
          <p:cNvPr id="387" name="Google Shape;387;g2cee2012eb2_0_69"/>
          <p:cNvSpPr txBox="1"/>
          <p:nvPr/>
        </p:nvSpPr>
        <p:spPr>
          <a:xfrm>
            <a:off x="967150" y="2007575"/>
            <a:ext cx="7854600" cy="75027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Reconstruction results from 30 AD subjects.</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Horizontal/Vertical axes represent the brain region index.</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Compared GRM with sample correlation and graphical Lasso.</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 colors and sizes of the nodes indicate the associated brain lobes and node degrees, respectively; </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 thicknesses of the 144 prominent edges encode the connection strengths. </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Diagonal removed to ease visualization.</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Comparison -</a:t>
            </a:r>
            <a:endParaRPr b="1"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In contrast to the noisy sample correlation, the resulting Laplacian matrix in GRM extracts cleaner and potentially more meaningful information from the data. </a:t>
            </a:r>
            <a:endParaRPr b="0" i="0" sz="3200" u="none" cap="none" strike="noStrike">
              <a:solidFill>
                <a:schemeClr val="dk1"/>
              </a:solidFill>
              <a:latin typeface="Calibri"/>
              <a:ea typeface="Calibri"/>
              <a:cs typeface="Calibri"/>
              <a:sym typeface="Calibri"/>
            </a:endParaRPr>
          </a:p>
        </p:txBody>
      </p:sp>
      <p:sp>
        <p:nvSpPr>
          <p:cNvPr id="388" name="Google Shape;388;g2cee2012eb2_0_69"/>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df0295ab8e_0_17"/>
          <p:cNvSpPr txBox="1"/>
          <p:nvPr/>
        </p:nvSpPr>
        <p:spPr>
          <a:xfrm>
            <a:off x="874250" y="1063675"/>
            <a:ext cx="174138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dk1"/>
              </a:buClr>
              <a:buSzPts val="4500"/>
              <a:buFont typeface="Arial"/>
              <a:buNone/>
            </a:pPr>
            <a:r>
              <a:rPr b="1" i="0" lang="en-US" sz="4500" u="none" cap="none" strike="noStrike">
                <a:solidFill>
                  <a:schemeClr val="dk1"/>
                </a:solidFill>
                <a:latin typeface="DM Sans"/>
                <a:ea typeface="DM Sans"/>
                <a:cs typeface="DM Sans"/>
                <a:sym typeface="DM Sans"/>
              </a:rPr>
              <a:t>Network Learning Results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the NC Group</a:t>
            </a:r>
            <a:endParaRPr b="1" i="0" sz="4500" u="none" cap="none" strike="noStrike">
              <a:solidFill>
                <a:srgbClr val="FF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500"/>
              <a:buFont typeface="Arial"/>
              <a:buNone/>
            </a:pPr>
            <a:r>
              <a:t/>
            </a:r>
            <a:endParaRPr b="1" i="0" sz="4500" u="none" cap="none" strike="noStrike">
              <a:solidFill>
                <a:srgbClr val="8CA9AD"/>
              </a:solidFill>
              <a:latin typeface="DM Sans"/>
              <a:ea typeface="DM Sans"/>
              <a:cs typeface="DM Sans"/>
              <a:sym typeface="DM Sans"/>
            </a:endParaRPr>
          </a:p>
        </p:txBody>
      </p:sp>
      <p:sp>
        <p:nvSpPr>
          <p:cNvPr id="394" name="Google Shape;394;g2df0295ab8e_0_17"/>
          <p:cNvSpPr txBox="1"/>
          <p:nvPr/>
        </p:nvSpPr>
        <p:spPr>
          <a:xfrm>
            <a:off x="967150" y="2007575"/>
            <a:ext cx="6726000" cy="75027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Reconstruction results from 40 Normal Control subjects.</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For both GRM and graphical Lasso, results are obtained by keeping the same parameters as in the previous AD case.</a:t>
            </a:r>
            <a:endParaRPr b="0" i="0" sz="3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395" name="Google Shape;395;g2df0295ab8e_0_17"/>
          <p:cNvPicPr preferRelativeResize="0"/>
          <p:nvPr/>
        </p:nvPicPr>
        <p:blipFill rotWithShape="1">
          <a:blip r:embed="rId3">
            <a:alphaModFix/>
          </a:blip>
          <a:srcRect b="0" l="0" r="0" t="0"/>
          <a:stretch/>
        </p:blipFill>
        <p:spPr>
          <a:xfrm>
            <a:off x="8206071" y="2007575"/>
            <a:ext cx="9998304" cy="8127026"/>
          </a:xfrm>
          <a:prstGeom prst="rect">
            <a:avLst/>
          </a:prstGeom>
          <a:noFill/>
          <a:ln>
            <a:noFill/>
          </a:ln>
        </p:spPr>
      </p:pic>
      <p:sp>
        <p:nvSpPr>
          <p:cNvPr id="396" name="Google Shape;396;g2df0295ab8e_0_17"/>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cee2012eb2_0_86"/>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Comparison - </a:t>
            </a:r>
            <a:r>
              <a:rPr b="1" i="0" lang="en-US" sz="4500" u="none" cap="none" strike="noStrike">
                <a:solidFill>
                  <a:srgbClr val="FF0000"/>
                </a:solidFill>
                <a:latin typeface="DM Sans"/>
                <a:ea typeface="DM Sans"/>
                <a:cs typeface="DM Sans"/>
                <a:sym typeface="DM Sans"/>
              </a:rPr>
              <a:t>AD vs. NC networks</a:t>
            </a:r>
            <a:endParaRPr b="1" i="0" sz="4500" u="none" cap="none" strike="noStrike">
              <a:solidFill>
                <a:srgbClr val="FF0000"/>
              </a:solidFill>
              <a:latin typeface="DM Sans"/>
              <a:ea typeface="DM Sans"/>
              <a:cs typeface="DM Sans"/>
              <a:sym typeface="DM Sans"/>
            </a:endParaRPr>
          </a:p>
        </p:txBody>
      </p:sp>
      <p:sp>
        <p:nvSpPr>
          <p:cNvPr id="402" name="Google Shape;402;g2cee2012eb2_0_86"/>
          <p:cNvSpPr txBox="1"/>
          <p:nvPr/>
        </p:nvSpPr>
        <p:spPr>
          <a:xfrm>
            <a:off x="483575" y="2051550"/>
            <a:ext cx="113568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Network Comparison:</a:t>
            </a:r>
            <a:endParaRPr b="1"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The adjacency matrices of the brain networks for the AD and NC groups are visualized in (a) and (b) after thresholding with 187 edges in both cases (black pixels).</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The 4 main Hubs/Regions are highlighted by red squares.</a:t>
            </a:r>
            <a:endParaRPr b="0" i="0" sz="3000" u="none" cap="none" strike="noStrike">
              <a:solidFill>
                <a:schemeClr val="dk1"/>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t/>
            </a:r>
            <a:endParaRPr b="0" i="0" sz="3000" u="none" cap="none" strike="noStrike">
              <a:solidFill>
                <a:schemeClr val="dk1"/>
              </a:solidFill>
              <a:latin typeface="DM Sans"/>
              <a:ea typeface="DM Sans"/>
              <a:cs typeface="DM Sans"/>
              <a:sym typeface="DM Sans"/>
            </a:endParaRPr>
          </a:p>
        </p:txBody>
      </p:sp>
      <p:pic>
        <p:nvPicPr>
          <p:cNvPr id="403" name="Google Shape;403;g2cee2012eb2_0_86"/>
          <p:cNvPicPr preferRelativeResize="0"/>
          <p:nvPr/>
        </p:nvPicPr>
        <p:blipFill rotWithShape="1">
          <a:blip r:embed="rId3">
            <a:alphaModFix/>
          </a:blip>
          <a:srcRect b="0" l="0" r="0" t="0"/>
          <a:stretch/>
        </p:blipFill>
        <p:spPr>
          <a:xfrm>
            <a:off x="187575" y="4966600"/>
            <a:ext cx="16177849" cy="4940675"/>
          </a:xfrm>
          <a:prstGeom prst="rect">
            <a:avLst/>
          </a:prstGeom>
          <a:noFill/>
          <a:ln>
            <a:noFill/>
          </a:ln>
        </p:spPr>
      </p:pic>
      <p:pic>
        <p:nvPicPr>
          <p:cNvPr id="404" name="Google Shape;404;g2cee2012eb2_0_86"/>
          <p:cNvPicPr preferRelativeResize="0"/>
          <p:nvPr/>
        </p:nvPicPr>
        <p:blipFill rotWithShape="1">
          <a:blip r:embed="rId4">
            <a:alphaModFix/>
          </a:blip>
          <a:srcRect b="0" l="0" r="0" t="0"/>
          <a:stretch/>
        </p:blipFill>
        <p:spPr>
          <a:xfrm>
            <a:off x="10434650" y="5105400"/>
            <a:ext cx="7402869" cy="4801875"/>
          </a:xfrm>
          <a:prstGeom prst="rect">
            <a:avLst/>
          </a:prstGeom>
          <a:noFill/>
          <a:ln>
            <a:noFill/>
          </a:ln>
        </p:spPr>
      </p:pic>
      <p:sp>
        <p:nvSpPr>
          <p:cNvPr id="405" name="Google Shape;405;g2cee2012eb2_0_86"/>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df0295ab8e_0_34"/>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Comparison - </a:t>
            </a:r>
            <a:r>
              <a:rPr b="1" i="0" lang="en-US" sz="4500" u="none" cap="none" strike="noStrike">
                <a:solidFill>
                  <a:srgbClr val="FF0000"/>
                </a:solidFill>
                <a:latin typeface="DM Sans"/>
                <a:ea typeface="DM Sans"/>
                <a:cs typeface="DM Sans"/>
                <a:sym typeface="DM Sans"/>
              </a:rPr>
              <a:t>Degree Distribution Comparison</a:t>
            </a:r>
            <a:endParaRPr b="1" i="0" sz="4500" u="none" cap="none" strike="noStrike">
              <a:solidFill>
                <a:srgbClr val="FF0000"/>
              </a:solidFill>
              <a:latin typeface="DM Sans"/>
              <a:ea typeface="DM Sans"/>
              <a:cs typeface="DM Sans"/>
              <a:sym typeface="DM Sans"/>
            </a:endParaRPr>
          </a:p>
        </p:txBody>
      </p:sp>
      <p:sp>
        <p:nvSpPr>
          <p:cNvPr id="411" name="Google Shape;411;g2df0295ab8e_0_34"/>
          <p:cNvSpPr txBox="1"/>
          <p:nvPr/>
        </p:nvSpPr>
        <p:spPr>
          <a:xfrm>
            <a:off x="483575" y="2051550"/>
            <a:ext cx="7693200" cy="6741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3000"/>
              <a:buFont typeface="Arial"/>
              <a:buNone/>
            </a:pPr>
            <a:r>
              <a:rPr b="1" i="0" lang="en-US" sz="3000" u="none" cap="none" strike="noStrike">
                <a:solidFill>
                  <a:schemeClr val="dk1"/>
                </a:solidFill>
                <a:latin typeface="DM Sans"/>
                <a:ea typeface="DM Sans"/>
                <a:cs typeface="DM Sans"/>
                <a:sym typeface="DM Sans"/>
              </a:rPr>
              <a:t>Degree Distribution:</a:t>
            </a:r>
            <a:endParaRPr b="1"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Char char="●"/>
            </a:pPr>
            <a:r>
              <a:rPr b="0" i="0" lang="en-US" sz="3000" u="none" cap="none" strike="noStrike">
                <a:solidFill>
                  <a:schemeClr val="dk1"/>
                </a:solidFill>
                <a:latin typeface="DM Sans"/>
                <a:ea typeface="DM Sans"/>
                <a:cs typeface="DM Sans"/>
                <a:sym typeface="DM Sans"/>
              </a:rPr>
              <a:t>The degree distributions of the AD and NC groups are compared to identify nodes with large discrepancies in degree between the two groups.</a:t>
            </a:r>
            <a:endParaRPr b="0" i="0" sz="3000" u="none" cap="none" strike="noStrike">
              <a:solidFill>
                <a:schemeClr val="dk1"/>
              </a:solidFill>
              <a:latin typeface="DM Sans"/>
              <a:ea typeface="DM Sans"/>
              <a:cs typeface="DM Sans"/>
              <a:sym typeface="DM Sans"/>
            </a:endParaRPr>
          </a:p>
          <a:p>
            <a:pPr indent="-419100" lvl="0" marL="457200" marR="0" rtl="0" algn="l">
              <a:lnSpc>
                <a:spcPct val="110000"/>
              </a:lnSpc>
              <a:spcBef>
                <a:spcPts val="0"/>
              </a:spcBef>
              <a:spcAft>
                <a:spcPts val="0"/>
              </a:spcAft>
              <a:buClr>
                <a:schemeClr val="dk1"/>
              </a:buClr>
              <a:buSzPts val="3000"/>
              <a:buFont typeface="DM Sans"/>
              <a:buChar char="●"/>
            </a:pPr>
            <a:r>
              <a:rPr b="1" i="0" lang="en-US" sz="3000" u="none" cap="none" strike="noStrike">
                <a:solidFill>
                  <a:schemeClr val="dk1"/>
                </a:solidFill>
                <a:latin typeface="DM Sans"/>
                <a:ea typeface="DM Sans"/>
                <a:cs typeface="DM Sans"/>
                <a:sym typeface="DM Sans"/>
              </a:rPr>
              <a:t>Density/Sparsity control:</a:t>
            </a:r>
            <a:r>
              <a:rPr b="0" i="0" lang="en-US" sz="3000" u="none" cap="none" strike="noStrike">
                <a:solidFill>
                  <a:schemeClr val="dk1"/>
                </a:solidFill>
                <a:latin typeface="DM Sans"/>
                <a:ea typeface="DM Sans"/>
                <a:cs typeface="DM Sans"/>
                <a:sym typeface="DM Sans"/>
              </a:rPr>
              <a:t> Variations in degree distributions at different densities may indicate specific regions or connections that are more affected in AD compared to NC, providing valuable information about the brain network alterations associated with the disease.</a:t>
            </a:r>
            <a:endParaRPr b="0" i="0" sz="3000" u="none" cap="none" strike="noStrike">
              <a:solidFill>
                <a:schemeClr val="dk1"/>
              </a:solidFill>
              <a:latin typeface="DM Sans"/>
              <a:ea typeface="DM Sans"/>
              <a:cs typeface="DM Sans"/>
              <a:sym typeface="DM Sans"/>
            </a:endParaRPr>
          </a:p>
        </p:txBody>
      </p:sp>
      <p:pic>
        <p:nvPicPr>
          <p:cNvPr id="412" name="Google Shape;412;g2df0295ab8e_0_34"/>
          <p:cNvPicPr preferRelativeResize="0"/>
          <p:nvPr/>
        </p:nvPicPr>
        <p:blipFill rotWithShape="1">
          <a:blip r:embed="rId3">
            <a:alphaModFix/>
          </a:blip>
          <a:srcRect b="0" l="0" r="0" t="0"/>
          <a:stretch/>
        </p:blipFill>
        <p:spPr>
          <a:xfrm>
            <a:off x="8317525" y="1830217"/>
            <a:ext cx="9753600" cy="8221850"/>
          </a:xfrm>
          <a:prstGeom prst="rect">
            <a:avLst/>
          </a:prstGeom>
          <a:noFill/>
          <a:ln>
            <a:noFill/>
          </a:ln>
        </p:spPr>
      </p:pic>
      <p:sp>
        <p:nvSpPr>
          <p:cNvPr id="413" name="Google Shape;413;g2df0295ab8e_0_34"/>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df0295ab8e_0_105"/>
          <p:cNvSpPr/>
          <p:nvPr/>
        </p:nvSpPr>
        <p:spPr>
          <a:xfrm>
            <a:off x="14067700" y="5410200"/>
            <a:ext cx="3575400" cy="208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g2df0295ab8e_0_105"/>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dk1"/>
              </a:buClr>
              <a:buSzPts val="4500"/>
              <a:buFont typeface="Arial"/>
              <a:buNone/>
            </a:pPr>
            <a:r>
              <a:rPr b="1" i="0" lang="en-US" sz="4500" u="none" cap="none" strike="noStrike">
                <a:solidFill>
                  <a:schemeClr val="dk1"/>
                </a:solidFill>
                <a:latin typeface="DM Sans"/>
                <a:ea typeface="DM Sans"/>
                <a:cs typeface="DM Sans"/>
                <a:sym typeface="DM Sans"/>
              </a:rPr>
              <a:t>Learning Graphs from Data </a:t>
            </a:r>
            <a:r>
              <a:rPr b="1" i="0" lang="en-US" sz="4500" u="none" cap="none" strike="noStrike">
                <a:solidFill>
                  <a:srgbClr val="FF0000"/>
                </a:solidFill>
                <a:latin typeface="DM Sans"/>
                <a:ea typeface="DM Sans"/>
                <a:cs typeface="DM Sans"/>
                <a:sym typeface="DM Sans"/>
              </a:rPr>
              <a:t>- 2016</a:t>
            </a:r>
            <a:endParaRPr b="0" i="0" sz="1400" u="none" cap="none" strike="noStrike">
              <a:solidFill>
                <a:srgbClr val="000000"/>
              </a:solidFill>
              <a:latin typeface="Arial"/>
              <a:ea typeface="Arial"/>
              <a:cs typeface="Arial"/>
              <a:sym typeface="Arial"/>
            </a:endParaRPr>
          </a:p>
        </p:txBody>
      </p:sp>
      <p:cxnSp>
        <p:nvCxnSpPr>
          <p:cNvPr id="420" name="Google Shape;420;g2df0295ab8e_0_105"/>
          <p:cNvCxnSpPr/>
          <p:nvPr/>
        </p:nvCxnSpPr>
        <p:spPr>
          <a:xfrm flipH="1" rot="10800000">
            <a:off x="659425" y="5194150"/>
            <a:ext cx="17408700" cy="40200"/>
          </a:xfrm>
          <a:prstGeom prst="straightConnector1">
            <a:avLst/>
          </a:prstGeom>
          <a:noFill/>
          <a:ln cap="flat" cmpd="sng" w="228600">
            <a:solidFill>
              <a:schemeClr val="accent5"/>
            </a:solidFill>
            <a:prstDash val="solid"/>
            <a:round/>
            <a:headEnd len="sm" w="sm" type="none"/>
            <a:tailEnd len="med" w="med" type="stealth"/>
          </a:ln>
        </p:spPr>
      </p:cxnSp>
      <p:cxnSp>
        <p:nvCxnSpPr>
          <p:cNvPr id="421" name="Google Shape;421;g2df0295ab8e_0_105"/>
          <p:cNvCxnSpPr/>
          <p:nvPr/>
        </p:nvCxnSpPr>
        <p:spPr>
          <a:xfrm>
            <a:off x="42730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422" name="Google Shape;422;g2df0295ab8e_0_105"/>
          <p:cNvCxnSpPr/>
          <p:nvPr/>
        </p:nvCxnSpPr>
        <p:spPr>
          <a:xfrm>
            <a:off x="67877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423" name="Google Shape;423;g2df0295ab8e_0_105"/>
          <p:cNvCxnSpPr/>
          <p:nvPr/>
        </p:nvCxnSpPr>
        <p:spPr>
          <a:xfrm>
            <a:off x="11954575"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424" name="Google Shape;424;g2df0295ab8e_0_105"/>
          <p:cNvCxnSpPr/>
          <p:nvPr/>
        </p:nvCxnSpPr>
        <p:spPr>
          <a:xfrm>
            <a:off x="15864250" y="5124400"/>
            <a:ext cx="0" cy="175800"/>
          </a:xfrm>
          <a:prstGeom prst="straightConnector1">
            <a:avLst/>
          </a:prstGeom>
          <a:noFill/>
          <a:ln cap="flat" cmpd="sng" w="9525">
            <a:solidFill>
              <a:schemeClr val="dk2"/>
            </a:solidFill>
            <a:prstDash val="solid"/>
            <a:round/>
            <a:headEnd len="sm" w="sm" type="none"/>
            <a:tailEnd len="sm" w="sm" type="none"/>
          </a:ln>
        </p:spPr>
      </p:cxnSp>
      <p:sp>
        <p:nvSpPr>
          <p:cNvPr id="425" name="Google Shape;425;g2df0295ab8e_0_105"/>
          <p:cNvSpPr txBox="1"/>
          <p:nvPr/>
        </p:nvSpPr>
        <p:spPr>
          <a:xfrm>
            <a:off x="2866300" y="5630000"/>
            <a:ext cx="26817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426" name="Google Shape;426;g2df0295ab8e_0_105"/>
          <p:cNvPicPr preferRelativeResize="0"/>
          <p:nvPr/>
        </p:nvPicPr>
        <p:blipFill rotWithShape="1">
          <a:blip r:embed="rId3">
            <a:alphaModFix/>
          </a:blip>
          <a:srcRect b="0" l="0" r="0" t="0"/>
          <a:stretch/>
        </p:blipFill>
        <p:spPr>
          <a:xfrm>
            <a:off x="12112875" y="2717149"/>
            <a:ext cx="1224375" cy="470900"/>
          </a:xfrm>
          <a:prstGeom prst="rect">
            <a:avLst/>
          </a:prstGeom>
          <a:noFill/>
          <a:ln>
            <a:noFill/>
          </a:ln>
        </p:spPr>
      </p:pic>
      <p:sp>
        <p:nvSpPr>
          <p:cNvPr id="427" name="Google Shape;427;g2df0295ab8e_0_105"/>
          <p:cNvSpPr txBox="1"/>
          <p:nvPr/>
        </p:nvSpPr>
        <p:spPr>
          <a:xfrm>
            <a:off x="28663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2015</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Hu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rgbClr val="FFFFFF"/>
                </a:highlight>
                <a:latin typeface="Arial"/>
                <a:ea typeface="Arial"/>
                <a:cs typeface="Arial"/>
                <a:sym typeface="Arial"/>
              </a:rPr>
              <a:t>A Spectral Graph Regression Model for Learning Brain Connectivity of Alzheimer‘s Disease</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sp>
        <p:nvSpPr>
          <p:cNvPr id="428" name="Google Shape;428;g2df0295ab8e_0_105"/>
          <p:cNvSpPr txBox="1"/>
          <p:nvPr/>
        </p:nvSpPr>
        <p:spPr>
          <a:xfrm>
            <a:off x="53809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Jan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Kalofolias</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How to learn a graph from smooth signals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Feb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 Laplacian Matrix in Smooth Graph Signal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Representations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9F9FE"/>
              </a:highlight>
              <a:latin typeface="Roboto"/>
              <a:ea typeface="Roboto"/>
              <a:cs typeface="Roboto"/>
              <a:sym typeface="Roboto"/>
            </a:endParaRPr>
          </a:p>
        </p:txBody>
      </p:sp>
      <p:sp>
        <p:nvSpPr>
          <p:cNvPr id="429" name="Google Shape;429;g2df0295ab8e_0_105"/>
          <p:cNvSpPr txBox="1"/>
          <p:nvPr/>
        </p:nvSpPr>
        <p:spPr>
          <a:xfrm>
            <a:off x="105625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2019</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Graphs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From Data</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A signal representation perspective</a:t>
            </a:r>
            <a:endParaRPr b="0" i="0" sz="1400" u="none" cap="none" strike="noStrike">
              <a:solidFill>
                <a:schemeClr val="dk1"/>
              </a:solidFill>
              <a:highlight>
                <a:srgbClr val="F9F9FE"/>
              </a:highlight>
              <a:latin typeface="Roboto"/>
              <a:ea typeface="Roboto"/>
              <a:cs typeface="Roboto"/>
              <a:sym typeface="Roboto"/>
            </a:endParaRPr>
          </a:p>
        </p:txBody>
      </p:sp>
      <p:sp>
        <p:nvSpPr>
          <p:cNvPr id="430" name="Google Shape;430;g2df0295ab8e_0_105"/>
          <p:cNvSpPr txBox="1"/>
          <p:nvPr/>
        </p:nvSpPr>
        <p:spPr>
          <a:xfrm>
            <a:off x="144487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2021</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Gao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Smooth graph learning for functional connectivity estimation</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cxnSp>
        <p:nvCxnSpPr>
          <p:cNvPr id="431" name="Google Shape;431;g2df0295ab8e_0_105"/>
          <p:cNvCxnSpPr/>
          <p:nvPr/>
        </p:nvCxnSpPr>
        <p:spPr>
          <a:xfrm rot="10800000">
            <a:off x="15855450" y="7637675"/>
            <a:ext cx="0" cy="732600"/>
          </a:xfrm>
          <a:prstGeom prst="straightConnector1">
            <a:avLst/>
          </a:prstGeom>
          <a:noFill/>
          <a:ln cap="flat" cmpd="sng" w="9525">
            <a:solidFill>
              <a:schemeClr val="dk2"/>
            </a:solidFill>
            <a:prstDash val="solid"/>
            <a:round/>
            <a:headEnd len="sm" w="sm" type="none"/>
            <a:tailEnd len="med" w="med" type="triangle"/>
          </a:ln>
        </p:spPr>
      </p:cxnSp>
      <p:sp>
        <p:nvSpPr>
          <p:cNvPr id="432" name="Google Shape;432;g2df0295ab8e_0_105"/>
          <p:cNvSpPr txBox="1"/>
          <p:nvPr/>
        </p:nvSpPr>
        <p:spPr>
          <a:xfrm>
            <a:off x="14155325" y="8381450"/>
            <a:ext cx="33891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Our article (SGFC) is here</a:t>
            </a:r>
            <a:endParaRPr b="0" i="0" sz="2400" u="none" cap="none" strike="noStrike">
              <a:solidFill>
                <a:schemeClr val="dk1"/>
              </a:solidFill>
              <a:latin typeface="Calibri"/>
              <a:ea typeface="Calibri"/>
              <a:cs typeface="Calibri"/>
              <a:sym typeface="Calibri"/>
            </a:endParaRPr>
          </a:p>
        </p:txBody>
      </p:sp>
      <p:cxnSp>
        <p:nvCxnSpPr>
          <p:cNvPr id="433" name="Google Shape;433;g2df0295ab8e_0_105"/>
          <p:cNvCxnSpPr/>
          <p:nvPr/>
        </p:nvCxnSpPr>
        <p:spPr>
          <a:xfrm>
            <a:off x="1057975" y="5161075"/>
            <a:ext cx="0" cy="175800"/>
          </a:xfrm>
          <a:prstGeom prst="straightConnector1">
            <a:avLst/>
          </a:prstGeom>
          <a:noFill/>
          <a:ln cap="flat" cmpd="sng" w="9525">
            <a:solidFill>
              <a:schemeClr val="dk2"/>
            </a:solidFill>
            <a:prstDash val="solid"/>
            <a:round/>
            <a:headEnd len="sm" w="sm" type="none"/>
            <a:tailEnd len="sm" w="sm" type="none"/>
          </a:ln>
        </p:spPr>
      </p:cxnSp>
      <p:sp>
        <p:nvSpPr>
          <p:cNvPr id="434" name="Google Shape;434;g2df0295ab8e_0_105"/>
          <p:cNvSpPr txBox="1"/>
          <p:nvPr/>
        </p:nvSpPr>
        <p:spPr>
          <a:xfrm>
            <a:off x="73275" y="5512775"/>
            <a:ext cx="2406300" cy="239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2013</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Shuman et al.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9F9FE"/>
                </a:highlight>
                <a:latin typeface="Roboto"/>
                <a:ea typeface="Roboto"/>
                <a:cs typeface="Roboto"/>
                <a:sym typeface="Roboto"/>
              </a:rPr>
              <a:t>The emerging field of signal processing on graphs: Extending high-dimensional data analysis to networks and other irregular domains</a:t>
            </a:r>
            <a:endParaRPr b="1" i="0" sz="1400" u="none" cap="none" strike="noStrike">
              <a:solidFill>
                <a:schemeClr val="dk1"/>
              </a:solidFill>
              <a:highlight>
                <a:srgbClr val="F9F9FE"/>
              </a:highlight>
              <a:latin typeface="Roboto"/>
              <a:ea typeface="Roboto"/>
              <a:cs typeface="Roboto"/>
              <a:sym typeface="Roboto"/>
            </a:endParaRPr>
          </a:p>
        </p:txBody>
      </p:sp>
      <p:cxnSp>
        <p:nvCxnSpPr>
          <p:cNvPr id="435" name="Google Shape;435;g2df0295ab8e_0_105"/>
          <p:cNvCxnSpPr/>
          <p:nvPr/>
        </p:nvCxnSpPr>
        <p:spPr>
          <a:xfrm>
            <a:off x="1044100" y="4374600"/>
            <a:ext cx="13800" cy="668400"/>
          </a:xfrm>
          <a:prstGeom prst="straightConnector1">
            <a:avLst/>
          </a:prstGeom>
          <a:noFill/>
          <a:ln cap="flat" cmpd="sng" w="9525">
            <a:solidFill>
              <a:schemeClr val="dk2"/>
            </a:solidFill>
            <a:prstDash val="solid"/>
            <a:round/>
            <a:headEnd len="sm" w="sm" type="none"/>
            <a:tailEnd len="med" w="med" type="triangle"/>
          </a:ln>
        </p:spPr>
      </p:cxnSp>
      <p:sp>
        <p:nvSpPr>
          <p:cNvPr id="436" name="Google Shape;436;g2df0295ab8e_0_105"/>
          <p:cNvSpPr/>
          <p:nvPr/>
        </p:nvSpPr>
        <p:spPr>
          <a:xfrm>
            <a:off x="5486500" y="5486400"/>
            <a:ext cx="2681700" cy="2648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437" name="Google Shape;437;g2df0295ab8e_0_105"/>
          <p:cNvCxnSpPr/>
          <p:nvPr/>
        </p:nvCxnSpPr>
        <p:spPr>
          <a:xfrm rot="10800000">
            <a:off x="4120650" y="7485275"/>
            <a:ext cx="0" cy="732600"/>
          </a:xfrm>
          <a:prstGeom prst="straightConnector1">
            <a:avLst/>
          </a:prstGeom>
          <a:noFill/>
          <a:ln cap="flat" cmpd="sng" w="9525">
            <a:solidFill>
              <a:schemeClr val="dk2"/>
            </a:solidFill>
            <a:prstDash val="solid"/>
            <a:round/>
            <a:headEnd len="sm" w="sm" type="none"/>
            <a:tailEnd len="med" w="med" type="triangle"/>
          </a:ln>
        </p:spPr>
      </p:cxnSp>
      <p:sp>
        <p:nvSpPr>
          <p:cNvPr id="438" name="Google Shape;438;g2df0295ab8e_0_105"/>
          <p:cNvSpPr txBox="1"/>
          <p:nvPr/>
        </p:nvSpPr>
        <p:spPr>
          <a:xfrm>
            <a:off x="2479575" y="8300075"/>
            <a:ext cx="5305200" cy="14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Introducing a graph regression model for learning brain structural connectivity of patients with Alzheimer’s disease, which is based on the signal smoothness model</a:t>
            </a:r>
            <a:endParaRPr b="0" i="0" sz="1800" u="none" cap="none" strike="noStrike">
              <a:solidFill>
                <a:schemeClr val="dk1"/>
              </a:solidFill>
              <a:latin typeface="Calibri"/>
              <a:ea typeface="Calibri"/>
              <a:cs typeface="Calibri"/>
              <a:sym typeface="Calibri"/>
            </a:endParaRPr>
          </a:p>
        </p:txBody>
      </p:sp>
      <p:sp>
        <p:nvSpPr>
          <p:cNvPr id="439" name="Google Shape;439;g2df0295ab8e_0_105"/>
          <p:cNvSpPr txBox="1"/>
          <p:nvPr/>
        </p:nvSpPr>
        <p:spPr>
          <a:xfrm>
            <a:off x="374925" y="3185825"/>
            <a:ext cx="33891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We start by understanding the importance of the underlying graph and the concept of smoothness</a:t>
            </a:r>
            <a:endParaRPr b="0" i="0" sz="1800" u="none" cap="none" strike="noStrike">
              <a:solidFill>
                <a:srgbClr val="000000"/>
              </a:solidFill>
              <a:latin typeface="Calibri"/>
              <a:ea typeface="Calibri"/>
              <a:cs typeface="Calibri"/>
              <a:sym typeface="Calibri"/>
            </a:endParaRPr>
          </a:p>
        </p:txBody>
      </p:sp>
      <p:cxnSp>
        <p:nvCxnSpPr>
          <p:cNvPr id="440" name="Google Shape;440;g2df0295ab8e_0_105"/>
          <p:cNvCxnSpPr/>
          <p:nvPr/>
        </p:nvCxnSpPr>
        <p:spPr>
          <a:xfrm>
            <a:off x="6759100" y="4374600"/>
            <a:ext cx="13800" cy="668400"/>
          </a:xfrm>
          <a:prstGeom prst="straightConnector1">
            <a:avLst/>
          </a:prstGeom>
          <a:noFill/>
          <a:ln cap="flat" cmpd="sng" w="9525">
            <a:solidFill>
              <a:schemeClr val="dk2"/>
            </a:solidFill>
            <a:prstDash val="solid"/>
            <a:round/>
            <a:headEnd len="sm" w="sm" type="none"/>
            <a:tailEnd len="med" w="med" type="triangle"/>
          </a:ln>
        </p:spPr>
      </p:cxnSp>
      <p:sp>
        <p:nvSpPr>
          <p:cNvPr id="441" name="Google Shape;441;g2df0295ab8e_0_105"/>
          <p:cNvSpPr txBox="1"/>
          <p:nvPr/>
        </p:nvSpPr>
        <p:spPr>
          <a:xfrm>
            <a:off x="6013725" y="3772000"/>
            <a:ext cx="33891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Learning graphs from data</a:t>
            </a:r>
            <a:endParaRPr b="0" i="0" sz="1800" u="none" cap="none" strike="noStrike">
              <a:solidFill>
                <a:srgbClr val="FF0000"/>
              </a:solidFill>
              <a:latin typeface="Calibri"/>
              <a:ea typeface="Calibri"/>
              <a:cs typeface="Calibri"/>
              <a:sym typeface="Calibri"/>
            </a:endParaRPr>
          </a:p>
        </p:txBody>
      </p:sp>
      <p:sp>
        <p:nvSpPr>
          <p:cNvPr id="442" name="Google Shape;442;g2df0295ab8e_0_105"/>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2cff7c41d1b_0_15"/>
          <p:cNvPicPr preferRelativeResize="0"/>
          <p:nvPr/>
        </p:nvPicPr>
        <p:blipFill rotWithShape="1">
          <a:blip r:embed="rId3">
            <a:alphaModFix/>
          </a:blip>
          <a:srcRect b="0" l="0" r="0" t="0"/>
          <a:stretch/>
        </p:blipFill>
        <p:spPr>
          <a:xfrm>
            <a:off x="9334500" y="5423412"/>
            <a:ext cx="8760075" cy="4747862"/>
          </a:xfrm>
          <a:prstGeom prst="rect">
            <a:avLst/>
          </a:prstGeom>
          <a:noFill/>
          <a:ln>
            <a:noFill/>
          </a:ln>
        </p:spPr>
      </p:pic>
      <p:pic>
        <p:nvPicPr>
          <p:cNvPr id="448" name="Google Shape;448;g2cff7c41d1b_0_15"/>
          <p:cNvPicPr preferRelativeResize="0"/>
          <p:nvPr/>
        </p:nvPicPr>
        <p:blipFill rotWithShape="1">
          <a:blip r:embed="rId4">
            <a:alphaModFix/>
          </a:blip>
          <a:srcRect b="0" l="0" r="0" t="0"/>
          <a:stretch/>
        </p:blipFill>
        <p:spPr>
          <a:xfrm>
            <a:off x="9309475" y="8807700"/>
            <a:ext cx="8846651" cy="1363575"/>
          </a:xfrm>
          <a:prstGeom prst="rect">
            <a:avLst/>
          </a:prstGeom>
          <a:noFill/>
          <a:ln>
            <a:noFill/>
          </a:ln>
        </p:spPr>
      </p:pic>
      <p:pic>
        <p:nvPicPr>
          <p:cNvPr id="449" name="Google Shape;449;g2cff7c41d1b_0_15"/>
          <p:cNvPicPr preferRelativeResize="0"/>
          <p:nvPr/>
        </p:nvPicPr>
        <p:blipFill rotWithShape="1">
          <a:blip r:embed="rId5">
            <a:alphaModFix/>
          </a:blip>
          <a:srcRect b="0" l="0" r="0" t="0"/>
          <a:stretch/>
        </p:blipFill>
        <p:spPr>
          <a:xfrm>
            <a:off x="9334500" y="1260225"/>
            <a:ext cx="8760073" cy="4136339"/>
          </a:xfrm>
          <a:prstGeom prst="rect">
            <a:avLst/>
          </a:prstGeom>
          <a:noFill/>
          <a:ln>
            <a:noFill/>
          </a:ln>
        </p:spPr>
      </p:pic>
      <p:sp>
        <p:nvSpPr>
          <p:cNvPr id="450" name="Google Shape;450;g2cff7c41d1b_0_15"/>
          <p:cNvSpPr txBox="1"/>
          <p:nvPr/>
        </p:nvSpPr>
        <p:spPr>
          <a:xfrm>
            <a:off x="9384427" y="9028274"/>
            <a:ext cx="87099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F0F0F"/>
                </a:solidFill>
                <a:highlight>
                  <a:srgbClr val="FFFFFF"/>
                </a:highlight>
                <a:latin typeface="Roboto"/>
                <a:ea typeface="Roboto"/>
                <a:cs typeface="Roboto"/>
                <a:sym typeface="Roboto"/>
              </a:rPr>
              <a:t>Xiaowen Dong: Learning graphs from data: A signal processing perspective</a:t>
            </a:r>
            <a:endParaRPr b="0" i="0" sz="1200" u="none" cap="none" strike="noStrike">
              <a:solidFill>
                <a:schemeClr val="dk1"/>
              </a:solidFill>
              <a:latin typeface="Calibri"/>
              <a:ea typeface="Calibri"/>
              <a:cs typeface="Calibri"/>
              <a:sym typeface="Calibri"/>
            </a:endParaRPr>
          </a:p>
        </p:txBody>
      </p:sp>
      <p:pic>
        <p:nvPicPr>
          <p:cNvPr id="451" name="Google Shape;451;g2cff7c41d1b_0_15"/>
          <p:cNvPicPr preferRelativeResize="0"/>
          <p:nvPr/>
        </p:nvPicPr>
        <p:blipFill rotWithShape="1">
          <a:blip r:embed="rId4">
            <a:alphaModFix/>
          </a:blip>
          <a:srcRect b="0" l="0" r="0" t="0"/>
          <a:stretch/>
        </p:blipFill>
        <p:spPr>
          <a:xfrm>
            <a:off x="9384427" y="1313719"/>
            <a:ext cx="8710029" cy="625782"/>
          </a:xfrm>
          <a:prstGeom prst="rect">
            <a:avLst/>
          </a:prstGeom>
          <a:noFill/>
          <a:ln>
            <a:noFill/>
          </a:ln>
        </p:spPr>
      </p:pic>
      <p:sp>
        <p:nvSpPr>
          <p:cNvPr id="452" name="Google Shape;452;g2cff7c41d1b_0_15"/>
          <p:cNvSpPr txBox="1"/>
          <p:nvPr/>
        </p:nvSpPr>
        <p:spPr>
          <a:xfrm>
            <a:off x="874250" y="1063675"/>
            <a:ext cx="16270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dk1"/>
              </a:buClr>
              <a:buSzPts val="4500"/>
              <a:buFont typeface="Arial"/>
              <a:buNone/>
            </a:pPr>
            <a:r>
              <a:rPr b="1" i="0" lang="en-US" sz="4500" u="none" cap="none" strike="noStrike">
                <a:solidFill>
                  <a:schemeClr val="dk1"/>
                </a:solidFill>
                <a:latin typeface="DM Sans"/>
                <a:ea typeface="DM Sans"/>
                <a:cs typeface="DM Sans"/>
                <a:sym typeface="DM Sans"/>
              </a:rPr>
              <a:t>Graph Learning - </a:t>
            </a:r>
            <a:r>
              <a:rPr b="1" i="0" lang="en-US" sz="4500" u="none" cap="none" strike="noStrike">
                <a:solidFill>
                  <a:srgbClr val="FF0000"/>
                </a:solidFill>
                <a:latin typeface="DM Sans"/>
                <a:ea typeface="DM Sans"/>
                <a:cs typeface="DM Sans"/>
                <a:sym typeface="DM Sans"/>
              </a:rPr>
              <a:t>Dong et al. 2016</a:t>
            </a:r>
            <a:endParaRPr b="0" i="0" sz="1400" u="none" cap="none" strike="noStrike">
              <a:solidFill>
                <a:srgbClr val="FF0000"/>
              </a:solidFill>
              <a:latin typeface="Arial"/>
              <a:ea typeface="Arial"/>
              <a:cs typeface="Arial"/>
              <a:sym typeface="Arial"/>
            </a:endParaRPr>
          </a:p>
        </p:txBody>
      </p:sp>
      <p:sp>
        <p:nvSpPr>
          <p:cNvPr id="453" name="Google Shape;453;g2cff7c41d1b_0_15"/>
          <p:cNvSpPr txBox="1"/>
          <p:nvPr/>
        </p:nvSpPr>
        <p:spPr>
          <a:xfrm>
            <a:off x="967150" y="2007575"/>
            <a:ext cx="8133000" cy="75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Graph Learning (the “Backward” case) -</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We look for a </a:t>
            </a:r>
            <a:r>
              <a:rPr b="0" i="0" lang="en-US" sz="3200" u="sng" cap="none" strike="noStrike">
                <a:solidFill>
                  <a:schemeClr val="dk1"/>
                </a:solidFill>
                <a:latin typeface="Calibri"/>
                <a:ea typeface="Calibri"/>
                <a:cs typeface="Calibri"/>
                <a:sym typeface="Calibri"/>
              </a:rPr>
              <a:t>Meaningful Data Model</a:t>
            </a:r>
            <a:r>
              <a:rPr b="0" i="0" lang="en-US" sz="3200" u="none" cap="none" strike="noStrike">
                <a:solidFill>
                  <a:schemeClr val="dk1"/>
                </a:solidFill>
                <a:latin typeface="Calibri"/>
                <a:ea typeface="Calibri"/>
                <a:cs typeface="Calibri"/>
                <a:sym typeface="Calibri"/>
              </a:rPr>
              <a:t> </a:t>
            </a:r>
            <a:r>
              <a:rPr b="1" i="1" lang="en-US" sz="3200" u="none" cap="none" strike="noStrike">
                <a:solidFill>
                  <a:schemeClr val="dk1"/>
                </a:solidFill>
                <a:latin typeface="Calibri"/>
                <a:ea typeface="Calibri"/>
                <a:cs typeface="Calibri"/>
                <a:sym typeface="Calibri"/>
              </a:rPr>
              <a:t>X ~ F(G) </a:t>
            </a:r>
            <a:r>
              <a:rPr b="0" i="0" lang="en-US" sz="3200" u="none" cap="none" strike="noStrike">
                <a:solidFill>
                  <a:schemeClr val="dk1"/>
                </a:solidFill>
                <a:latin typeface="Calibri"/>
                <a:ea typeface="Calibri"/>
                <a:cs typeface="Calibri"/>
                <a:sym typeface="Calibri"/>
              </a:rPr>
              <a:t>where:</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1" i="1" lang="en-US" sz="3200" u="none" cap="none" strike="noStrike">
                <a:solidFill>
                  <a:schemeClr val="dk1"/>
                </a:solidFill>
                <a:latin typeface="Calibri"/>
                <a:ea typeface="Calibri"/>
                <a:cs typeface="Calibri"/>
                <a:sym typeface="Calibri"/>
              </a:rPr>
              <a:t>x</a:t>
            </a:r>
            <a:r>
              <a:rPr b="0" i="0" lang="en-US" sz="3200" u="none" cap="none" strike="noStrike">
                <a:solidFill>
                  <a:schemeClr val="dk1"/>
                </a:solidFill>
                <a:latin typeface="Calibri"/>
                <a:ea typeface="Calibri"/>
                <a:cs typeface="Calibri"/>
                <a:sym typeface="Calibri"/>
              </a:rPr>
              <a:t> (known) - our observations</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1" i="1" lang="en-US" sz="3200" u="none" cap="none" strike="noStrike">
                <a:solidFill>
                  <a:schemeClr val="dk1"/>
                </a:solidFill>
                <a:latin typeface="Calibri"/>
                <a:ea typeface="Calibri"/>
                <a:cs typeface="Calibri"/>
                <a:sym typeface="Calibri"/>
              </a:rPr>
              <a:t>F</a:t>
            </a:r>
            <a:r>
              <a:rPr b="0" i="0" lang="en-US" sz="3200" u="none" cap="none" strike="noStrike">
                <a:solidFill>
                  <a:schemeClr val="dk1"/>
                </a:solidFill>
                <a:latin typeface="Calibri"/>
                <a:ea typeface="Calibri"/>
                <a:cs typeface="Calibri"/>
                <a:sym typeface="Calibri"/>
              </a:rPr>
              <a:t> (unknown) - the topology over </a:t>
            </a:r>
            <a:r>
              <a:rPr b="1" i="1" lang="en-US" sz="3200" u="none" cap="none" strike="noStrike">
                <a:solidFill>
                  <a:schemeClr val="dk1"/>
                </a:solidFill>
                <a:latin typeface="Calibri"/>
                <a:ea typeface="Calibri"/>
                <a:cs typeface="Calibri"/>
                <a:sym typeface="Calibri"/>
              </a:rPr>
              <a:t>G</a:t>
            </a:r>
            <a:r>
              <a:rPr b="0" i="0" lang="en-US" sz="3200" u="none" cap="none" strike="noStrike">
                <a:solidFill>
                  <a:schemeClr val="dk1"/>
                </a:solidFill>
                <a:latin typeface="Calibri"/>
                <a:ea typeface="Calibri"/>
                <a:cs typeface="Calibri"/>
                <a:sym typeface="Calibri"/>
              </a:rPr>
              <a:t> that we wish to learn</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1" i="1" lang="en-US" sz="3200" u="none" cap="none" strike="noStrike">
                <a:solidFill>
                  <a:schemeClr val="dk1"/>
                </a:solidFill>
                <a:latin typeface="Calibri"/>
                <a:ea typeface="Calibri"/>
                <a:cs typeface="Calibri"/>
                <a:sym typeface="Calibri"/>
              </a:rPr>
              <a:t>c</a:t>
            </a:r>
            <a:r>
              <a:rPr b="1" i="0" lang="en-US" sz="32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(unknown but can be assumed) - </a:t>
            </a:r>
            <a:endParaRPr b="0" i="0" sz="3200" u="none" cap="none" strike="noStrike">
              <a:solidFill>
                <a:schemeClr val="dk1"/>
              </a:solidFill>
              <a:latin typeface="Calibri"/>
              <a:ea typeface="Calibri"/>
              <a:cs typeface="Calibri"/>
              <a:sym typeface="Calibri"/>
            </a:endParaRPr>
          </a:p>
          <a:p>
            <a:pPr indent="-431800" lvl="1" marL="914400" marR="0" rtl="0" algn="l">
              <a:lnSpc>
                <a:spcPct val="100000"/>
              </a:lnSpc>
              <a:spcBef>
                <a:spcPts val="0"/>
              </a:spcBef>
              <a:spcAft>
                <a:spcPts val="0"/>
              </a:spcAft>
              <a:buClr>
                <a:schemeClr val="dk1"/>
              </a:buClr>
              <a:buSzPts val="3200"/>
              <a:buFont typeface="Calibri"/>
              <a:buChar char="○"/>
            </a:pPr>
            <a:r>
              <a:rPr b="1" i="1" lang="en-US" sz="3200" u="none" cap="none" strike="noStrike">
                <a:solidFill>
                  <a:schemeClr val="dk1"/>
                </a:solidFill>
                <a:latin typeface="Calibri"/>
                <a:ea typeface="Calibri"/>
                <a:cs typeface="Calibri"/>
                <a:sym typeface="Calibri"/>
              </a:rPr>
              <a:t>x </a:t>
            </a:r>
            <a:r>
              <a:rPr b="0" i="0" lang="en-US" sz="3200" u="none" cap="none" strike="noStrike">
                <a:solidFill>
                  <a:schemeClr val="dk1"/>
                </a:solidFill>
                <a:latin typeface="Calibri"/>
                <a:ea typeface="Calibri"/>
                <a:cs typeface="Calibri"/>
                <a:sym typeface="Calibri"/>
              </a:rPr>
              <a:t>is represented as a linear combination of the columns of </a:t>
            </a:r>
            <a:r>
              <a:rPr b="1" i="1" lang="en-US" sz="3200" u="none" cap="none" strike="noStrike">
                <a:solidFill>
                  <a:schemeClr val="dk1"/>
                </a:solidFill>
                <a:latin typeface="Calibri"/>
                <a:ea typeface="Calibri"/>
                <a:cs typeface="Calibri"/>
                <a:sym typeface="Calibri"/>
              </a:rPr>
              <a:t>F</a:t>
            </a:r>
            <a:r>
              <a:rPr b="0"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a:p>
            <a:pPr indent="-431800" lvl="1" marL="9144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We</a:t>
            </a:r>
            <a:r>
              <a:rPr b="1" i="1" lang="en-US" sz="32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should incorporate prior knowledge of signal characteristics when estimating </a:t>
            </a:r>
            <a:r>
              <a:rPr b="1" i="1" lang="en-US" sz="3200" u="none" cap="none" strike="noStrike">
                <a:solidFill>
                  <a:schemeClr val="dk1"/>
                </a:solidFill>
                <a:latin typeface="Calibri"/>
                <a:ea typeface="Calibri"/>
                <a:cs typeface="Calibri"/>
                <a:sym typeface="Calibri"/>
              </a:rPr>
              <a:t>c </a:t>
            </a:r>
            <a:r>
              <a:rPr b="0" i="0" lang="en-US" sz="3200" u="none" cap="none" strike="noStrike">
                <a:solidFill>
                  <a:schemeClr val="dk1"/>
                </a:solidFill>
                <a:latin typeface="Calibri"/>
                <a:ea typeface="Calibri"/>
                <a:cs typeface="Calibri"/>
                <a:sym typeface="Calibri"/>
              </a:rPr>
              <a:t>(such as the Assumption of Smoothness)</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 key is a signal/graph model behind </a:t>
            </a:r>
            <a:r>
              <a:rPr b="1" i="1" lang="en-US" sz="3200" u="none" cap="none" strike="noStrike">
                <a:solidFill>
                  <a:schemeClr val="dk1"/>
                </a:solidFill>
                <a:latin typeface="Calibri"/>
                <a:ea typeface="Calibri"/>
                <a:cs typeface="Calibri"/>
                <a:sym typeface="Calibri"/>
              </a:rPr>
              <a:t>F </a:t>
            </a:r>
            <a:r>
              <a:rPr b="0" i="0" lang="en-US" sz="3200" u="none" cap="none" strike="noStrike">
                <a:solidFill>
                  <a:schemeClr val="dk1"/>
                </a:solidFill>
                <a:latin typeface="Calibri"/>
                <a:ea typeface="Calibri"/>
                <a:cs typeface="Calibri"/>
                <a:sym typeface="Calibri"/>
              </a:rPr>
              <a:t>that is designed via graph operators, such as </a:t>
            </a:r>
            <a:r>
              <a:rPr b="1" i="1" lang="en-US" sz="3200" u="none" cap="none" strike="noStrike">
                <a:solidFill>
                  <a:schemeClr val="dk1"/>
                </a:solidFill>
                <a:latin typeface="Calibri"/>
                <a:ea typeface="Calibri"/>
                <a:cs typeface="Calibri"/>
                <a:sym typeface="Calibri"/>
              </a:rPr>
              <a:t>Adjacency/Laplacian matrices</a:t>
            </a:r>
            <a:endParaRPr b="1" i="1" sz="3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454" name="Google Shape;454;g2cff7c41d1b_0_15"/>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cee2012eb2_0_7"/>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A Simplified Objective Function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Kalofolias 2016</a:t>
            </a:r>
            <a:endParaRPr b="0" i="0" sz="1400" u="none" cap="none" strike="noStrike">
              <a:solidFill>
                <a:srgbClr val="FF0000"/>
              </a:solidFill>
              <a:latin typeface="Arial"/>
              <a:ea typeface="Arial"/>
              <a:cs typeface="Arial"/>
              <a:sym typeface="Arial"/>
            </a:endParaRPr>
          </a:p>
        </p:txBody>
      </p:sp>
      <p:sp>
        <p:nvSpPr>
          <p:cNvPr id="460" name="Google Shape;460;g2cee2012eb2_0_7"/>
          <p:cNvSpPr txBox="1"/>
          <p:nvPr/>
        </p:nvSpPr>
        <p:spPr>
          <a:xfrm>
            <a:off x="13350376" y="6234125"/>
            <a:ext cx="888300" cy="2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pic>
        <p:nvPicPr>
          <p:cNvPr id="461" name="Google Shape;461;g2cee2012eb2_0_7"/>
          <p:cNvPicPr preferRelativeResize="0"/>
          <p:nvPr/>
        </p:nvPicPr>
        <p:blipFill rotWithShape="1">
          <a:blip r:embed="rId3">
            <a:alphaModFix/>
          </a:blip>
          <a:srcRect b="0" l="0" r="0" t="0"/>
          <a:stretch/>
        </p:blipFill>
        <p:spPr>
          <a:xfrm>
            <a:off x="3634546" y="1846375"/>
            <a:ext cx="11033955" cy="7422006"/>
          </a:xfrm>
          <a:prstGeom prst="rect">
            <a:avLst/>
          </a:prstGeom>
          <a:noFill/>
          <a:ln>
            <a:noFill/>
          </a:ln>
        </p:spPr>
      </p:pic>
      <p:pic>
        <p:nvPicPr>
          <p:cNvPr id="462" name="Google Shape;462;g2cee2012eb2_0_7"/>
          <p:cNvPicPr preferRelativeResize="0"/>
          <p:nvPr/>
        </p:nvPicPr>
        <p:blipFill rotWithShape="1">
          <a:blip r:embed="rId4">
            <a:alphaModFix/>
          </a:blip>
          <a:srcRect b="0" l="0" r="0" t="0"/>
          <a:stretch/>
        </p:blipFill>
        <p:spPr>
          <a:xfrm>
            <a:off x="3869403" y="4923262"/>
            <a:ext cx="5661199" cy="4572439"/>
          </a:xfrm>
          <a:prstGeom prst="rect">
            <a:avLst/>
          </a:prstGeom>
          <a:noFill/>
          <a:ln>
            <a:noFill/>
          </a:ln>
        </p:spPr>
      </p:pic>
      <p:sp>
        <p:nvSpPr>
          <p:cNvPr id="463" name="Google Shape;463;g2cee2012eb2_0_7"/>
          <p:cNvSpPr txBox="1"/>
          <p:nvPr/>
        </p:nvSpPr>
        <p:spPr>
          <a:xfrm>
            <a:off x="3897769" y="4538432"/>
            <a:ext cx="5595000" cy="4221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in efficiency and explainability</a:t>
            </a:r>
            <a:endParaRPr b="0" i="0" sz="2200" u="none" cap="none" strike="noStrike">
              <a:solidFill>
                <a:schemeClr val="dk1"/>
              </a:solidFill>
              <a:latin typeface="Calibri"/>
              <a:ea typeface="Calibri"/>
              <a:cs typeface="Calibri"/>
              <a:sym typeface="Calibri"/>
            </a:endParaRPr>
          </a:p>
        </p:txBody>
      </p:sp>
      <p:sp>
        <p:nvSpPr>
          <p:cNvPr id="464" name="Google Shape;464;g2cee2012eb2_0_7"/>
          <p:cNvSpPr/>
          <p:nvPr/>
        </p:nvSpPr>
        <p:spPr>
          <a:xfrm>
            <a:off x="3429000" y="1846375"/>
            <a:ext cx="6468000" cy="76491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5" name="Google Shape;465;g2cee2012eb2_0_7"/>
          <p:cNvSpPr txBox="1"/>
          <p:nvPr/>
        </p:nvSpPr>
        <p:spPr>
          <a:xfrm>
            <a:off x="9897083" y="6574083"/>
            <a:ext cx="4645500" cy="2364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Roboto"/>
              <a:buChar char="●"/>
            </a:pPr>
            <a:r>
              <a:rPr b="0" i="0" lang="en-US" sz="1400" u="none" cap="none" strike="noStrike">
                <a:solidFill>
                  <a:schemeClr val="dk1"/>
                </a:solidFill>
                <a:highlight>
                  <a:srgbClr val="F9F9FE"/>
                </a:highlight>
                <a:latin typeface="Roboto"/>
                <a:ea typeface="Roboto"/>
                <a:cs typeface="Roboto"/>
                <a:sym typeface="Roboto"/>
              </a:rPr>
              <a:t>The notation ||W||1,1 represents the element-wise norm-1 of a matrix W, computed as: ||W||1,1 = Σ |Wij| for all elements Wij in the matrix W</a:t>
            </a:r>
            <a:endParaRPr b="0" i="0" sz="1400" u="none" cap="none" strike="noStrike">
              <a:solidFill>
                <a:schemeClr val="dk1"/>
              </a:solidFill>
              <a:highlight>
                <a:srgbClr val="F9F9FE"/>
              </a:highlight>
              <a:latin typeface="Roboto"/>
              <a:ea typeface="Roboto"/>
              <a:cs typeface="Roboto"/>
              <a:sym typeface="Roboto"/>
            </a:endParaRPr>
          </a:p>
        </p:txBody>
      </p:sp>
      <p:sp>
        <p:nvSpPr>
          <p:cNvPr id="466" name="Google Shape;466;g2cee2012eb2_0_7"/>
          <p:cNvSpPr txBox="1"/>
          <p:nvPr/>
        </p:nvSpPr>
        <p:spPr>
          <a:xfrm>
            <a:off x="9951883" y="3293907"/>
            <a:ext cx="4590900" cy="4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Mapping of terms (from L to W)</a:t>
            </a:r>
            <a:endParaRPr b="1" i="0" sz="2400" u="none" cap="none" strike="noStrike">
              <a:solidFill>
                <a:srgbClr val="FF0000"/>
              </a:solidFill>
              <a:latin typeface="Calibri"/>
              <a:ea typeface="Calibri"/>
              <a:cs typeface="Calibri"/>
              <a:sym typeface="Calibri"/>
            </a:endParaRPr>
          </a:p>
        </p:txBody>
      </p:sp>
      <p:sp>
        <p:nvSpPr>
          <p:cNvPr id="467" name="Google Shape;467;g2cee2012eb2_0_7"/>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20" name="Google Shape;120;p4"/>
          <p:cNvSpPr txBox="1"/>
          <p:nvPr/>
        </p:nvSpPr>
        <p:spPr>
          <a:xfrm>
            <a:off x="776106" y="1066474"/>
            <a:ext cx="67263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chemeClr val="dk1"/>
                </a:solidFill>
                <a:latin typeface="DM Sans"/>
                <a:ea typeface="DM Sans"/>
                <a:cs typeface="DM Sans"/>
                <a:sym typeface="DM Sans"/>
              </a:rPr>
              <a:t>ABOUT THE PAPER</a:t>
            </a:r>
            <a:endParaRPr b="0" i="0" sz="1400" u="none" cap="none" strike="noStrike">
              <a:solidFill>
                <a:schemeClr val="dk1"/>
              </a:solidFill>
              <a:latin typeface="Arial"/>
              <a:ea typeface="Arial"/>
              <a:cs typeface="Arial"/>
              <a:sym typeface="Arial"/>
            </a:endParaRPr>
          </a:p>
        </p:txBody>
      </p:sp>
      <p:sp>
        <p:nvSpPr>
          <p:cNvPr id="121" name="Google Shape;121;p4"/>
          <p:cNvSpPr txBox="1"/>
          <p:nvPr/>
        </p:nvSpPr>
        <p:spPr>
          <a:xfrm>
            <a:off x="776100" y="2544750"/>
            <a:ext cx="10536600" cy="57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chemeClr val="dk1"/>
                </a:solidFill>
                <a:highlight>
                  <a:schemeClr val="lt1"/>
                </a:highlight>
                <a:latin typeface="DM Sans"/>
                <a:ea typeface="DM Sans"/>
                <a:cs typeface="DM Sans"/>
                <a:sym typeface="DM Sans"/>
              </a:rPr>
              <a:t>Smooth graph learning for functional connectivity (SGFC) estimation </a:t>
            </a:r>
            <a:endParaRPr b="1" i="0" sz="3500" u="none"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1" i="0" lang="en-US" sz="2800" u="none" cap="none" strike="noStrike">
                <a:solidFill>
                  <a:schemeClr val="dk1"/>
                </a:solidFill>
                <a:highlight>
                  <a:schemeClr val="lt1"/>
                </a:highlight>
                <a:latin typeface="DM Sans"/>
                <a:ea typeface="DM Sans"/>
                <a:cs typeface="DM Sans"/>
                <a:sym typeface="DM Sans"/>
              </a:rPr>
              <a:t>Authors</a:t>
            </a:r>
            <a:r>
              <a:rPr b="0" i="0" lang="en-US" sz="2800" u="none" cap="none" strike="noStrike">
                <a:solidFill>
                  <a:schemeClr val="dk1"/>
                </a:solidFill>
                <a:highlight>
                  <a:schemeClr val="lt1"/>
                </a:highlight>
                <a:latin typeface="DM Sans"/>
                <a:ea typeface="DM Sans"/>
                <a:cs typeface="DM Sans"/>
                <a:sym typeface="DM Sans"/>
              </a:rPr>
              <a:t>: </a:t>
            </a:r>
            <a:endParaRPr b="0" i="0" sz="2800" u="none"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0" i="0" lang="en-US" sz="2800" u="sng" cap="none" strike="noStrike">
                <a:solidFill>
                  <a:schemeClr val="dk1"/>
                </a:solidFill>
                <a:highlight>
                  <a:schemeClr val="lt1"/>
                </a:highlight>
                <a:latin typeface="DM Sans"/>
                <a:ea typeface="DM Sans"/>
                <a:cs typeface="DM Sans"/>
                <a:sym typeface="DM Sans"/>
              </a:rPr>
              <a:t>Siyuan Gao</a:t>
            </a:r>
            <a:r>
              <a:rPr b="0" i="0" lang="en-US" sz="2800" u="none" cap="none" strike="noStrike">
                <a:solidFill>
                  <a:schemeClr val="dk1"/>
                </a:solidFill>
                <a:highlight>
                  <a:schemeClr val="lt1"/>
                </a:highlight>
                <a:latin typeface="DM Sans"/>
                <a:ea typeface="DM Sans"/>
                <a:cs typeface="DM Sans"/>
                <a:sym typeface="DM Sans"/>
              </a:rPr>
              <a:t>, Xinyue Xia, Dustin Scheinost, </a:t>
            </a:r>
            <a:r>
              <a:rPr b="0" i="0" lang="en-US" sz="2800" u="sng" cap="none" strike="noStrike">
                <a:solidFill>
                  <a:schemeClr val="dk1"/>
                </a:solidFill>
                <a:highlight>
                  <a:schemeClr val="lt1"/>
                </a:highlight>
                <a:latin typeface="DM Sans"/>
                <a:ea typeface="DM Sans"/>
                <a:cs typeface="DM Sans"/>
                <a:sym typeface="DM Sans"/>
              </a:rPr>
              <a:t>Gal Mishne</a:t>
            </a:r>
            <a:endParaRPr b="0" i="0" sz="1400" u="sng"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1" i="0" lang="en-US" sz="2800" u="none" cap="none" strike="noStrike">
                <a:solidFill>
                  <a:schemeClr val="dk1"/>
                </a:solidFill>
                <a:highlight>
                  <a:schemeClr val="lt1"/>
                </a:highlight>
                <a:latin typeface="DM Sans"/>
                <a:ea typeface="DM Sans"/>
                <a:cs typeface="DM Sans"/>
                <a:sym typeface="DM Sans"/>
              </a:rPr>
              <a:t>Universities</a:t>
            </a:r>
            <a:r>
              <a:rPr b="0" i="0" lang="en-US" sz="2800" u="none" cap="none" strike="noStrike">
                <a:solidFill>
                  <a:schemeClr val="dk1"/>
                </a:solidFill>
                <a:highlight>
                  <a:schemeClr val="lt1"/>
                </a:highlight>
                <a:latin typeface="DM Sans"/>
                <a:ea typeface="DM Sans"/>
                <a:cs typeface="DM Sans"/>
                <a:sym typeface="DM Sans"/>
              </a:rPr>
              <a:t>: </a:t>
            </a:r>
            <a:endParaRPr b="0" i="0" sz="2800" u="none"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0" i="0" lang="en-US" sz="2800" u="none" cap="none" strike="noStrike">
                <a:solidFill>
                  <a:schemeClr val="dk1"/>
                </a:solidFill>
                <a:highlight>
                  <a:schemeClr val="lt1"/>
                </a:highlight>
                <a:latin typeface="DM Sans"/>
                <a:ea typeface="DM Sans"/>
                <a:cs typeface="DM Sans"/>
                <a:sym typeface="DM Sans"/>
              </a:rPr>
              <a:t>Yale University, University of California San Diego</a:t>
            </a:r>
            <a:endParaRPr b="0" i="0" sz="1400" u="none"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1" i="0" lang="en-US" sz="2800" u="none" cap="none" strike="noStrike">
                <a:solidFill>
                  <a:schemeClr val="dk1"/>
                </a:solidFill>
                <a:highlight>
                  <a:schemeClr val="lt1"/>
                </a:highlight>
                <a:latin typeface="DM Sans"/>
                <a:ea typeface="DM Sans"/>
                <a:cs typeface="DM Sans"/>
                <a:sym typeface="DM Sans"/>
              </a:rPr>
              <a:t>Year</a:t>
            </a:r>
            <a:r>
              <a:rPr b="0" i="0" lang="en-US" sz="2800" u="none" cap="none" strike="noStrike">
                <a:solidFill>
                  <a:schemeClr val="dk1"/>
                </a:solidFill>
                <a:highlight>
                  <a:schemeClr val="lt1"/>
                </a:highlight>
                <a:latin typeface="DM Sans"/>
                <a:ea typeface="DM Sans"/>
                <a:cs typeface="DM Sans"/>
                <a:sym typeface="DM Sans"/>
              </a:rPr>
              <a:t>: </a:t>
            </a:r>
            <a:r>
              <a:rPr b="0" i="0" lang="en-US" sz="2800" u="sng" cap="none" strike="noStrike">
                <a:solidFill>
                  <a:schemeClr val="dk1"/>
                </a:solidFill>
                <a:highlight>
                  <a:schemeClr val="lt1"/>
                </a:highlight>
                <a:latin typeface="DM Sans"/>
                <a:ea typeface="DM Sans"/>
                <a:cs typeface="DM Sans"/>
                <a:sym typeface="DM Sans"/>
              </a:rPr>
              <a:t>2021</a:t>
            </a:r>
            <a:endParaRPr b="0" i="0" sz="2800" u="sng"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800"/>
              <a:buFont typeface="Arial"/>
              <a:buNone/>
            </a:pPr>
            <a:r>
              <a:rPr b="1" i="0" lang="en-US" sz="2800" u="none" cap="none" strike="noStrike">
                <a:solidFill>
                  <a:schemeClr val="dk1"/>
                </a:solidFill>
                <a:highlight>
                  <a:schemeClr val="lt1"/>
                </a:highlight>
                <a:latin typeface="DM Sans"/>
                <a:ea typeface="DM Sans"/>
                <a:cs typeface="DM Sans"/>
                <a:sym typeface="DM Sans"/>
              </a:rPr>
              <a:t>Published at</a:t>
            </a:r>
            <a:r>
              <a:rPr b="0" i="0" lang="en-US" sz="2800" u="none" cap="none" strike="noStrike">
                <a:solidFill>
                  <a:schemeClr val="dk1"/>
                </a:solidFill>
                <a:highlight>
                  <a:schemeClr val="lt1"/>
                </a:highlight>
                <a:latin typeface="DM Sans"/>
                <a:ea typeface="DM Sans"/>
                <a:cs typeface="DM Sans"/>
                <a:sym typeface="DM Sans"/>
              </a:rPr>
              <a:t> </a:t>
            </a:r>
            <a:r>
              <a:rPr b="0" i="0" lang="en-US" sz="2800" u="sng" cap="none" strike="noStrike">
                <a:solidFill>
                  <a:schemeClr val="dk1"/>
                </a:solidFill>
                <a:highlight>
                  <a:schemeClr val="lt1"/>
                </a:highlight>
                <a:latin typeface="DM Sans"/>
                <a:ea typeface="DM Sans"/>
                <a:cs typeface="DM Sans"/>
                <a:sym typeface="DM Sans"/>
              </a:rPr>
              <a:t>NeuroImage</a:t>
            </a:r>
            <a:endParaRPr b="0" i="0" sz="400" u="none" cap="none" strike="noStrike">
              <a:solidFill>
                <a:schemeClr val="dk1"/>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700"/>
              <a:buFont typeface="Arial"/>
              <a:buNone/>
            </a:pPr>
            <a:r>
              <a:t/>
            </a:r>
            <a:endParaRPr b="0" i="0" sz="700" u="none" cap="none" strike="noStrike">
              <a:solidFill>
                <a:schemeClr val="dk1"/>
              </a:solidFill>
              <a:highlight>
                <a:schemeClr val="lt1"/>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400"/>
              <a:buFont typeface="Arial"/>
              <a:buNone/>
            </a:pPr>
            <a:r>
              <a:rPr b="0" i="0" lang="en-US" sz="400" u="none" cap="none" strike="noStrike">
                <a:solidFill>
                  <a:schemeClr val="dk1"/>
                </a:solidFill>
                <a:highlight>
                  <a:schemeClr val="lt1"/>
                </a:highlight>
                <a:latin typeface="Arial"/>
                <a:ea typeface="Arial"/>
                <a:cs typeface="Arial"/>
                <a:sym typeface="Arial"/>
              </a:rPr>
              <a:t>				</a:t>
            </a:r>
            <a:endParaRPr b="0" i="0" sz="4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rPr b="0" i="0" lang="en-US" sz="400" u="none" cap="none" strike="noStrike">
                <a:solidFill>
                  <a:schemeClr val="dk1"/>
                </a:solidFill>
                <a:highlight>
                  <a:schemeClr val="lt1"/>
                </a:highlight>
                <a:latin typeface="Arial"/>
                <a:ea typeface="Arial"/>
                <a:cs typeface="Arial"/>
                <a:sym typeface="Arial"/>
              </a:rPr>
              <a:t>			</a:t>
            </a:r>
            <a:endParaRPr b="0" i="0" sz="4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rPr b="0" i="0" lang="en-US" sz="400" u="none" cap="none" strike="noStrike">
                <a:solidFill>
                  <a:schemeClr val="dk1"/>
                </a:solidFill>
                <a:highlight>
                  <a:schemeClr val="lt1"/>
                </a:highlight>
                <a:latin typeface="Arial"/>
                <a:ea typeface="Arial"/>
                <a:cs typeface="Arial"/>
                <a:sym typeface="Arial"/>
              </a:rPr>
              <a:t>		</a:t>
            </a:r>
            <a:endParaRPr b="0" i="0" sz="400" u="none" cap="none" strike="noStrike">
              <a:solidFill>
                <a:schemeClr val="dk1"/>
              </a:solidFill>
              <a:highlight>
                <a:schemeClr val="lt1"/>
              </a:highlight>
              <a:latin typeface="Arial"/>
              <a:ea typeface="Arial"/>
              <a:cs typeface="Arial"/>
              <a:sym typeface="Arial"/>
            </a:endParaRPr>
          </a:p>
        </p:txBody>
      </p:sp>
      <p:pic>
        <p:nvPicPr>
          <p:cNvPr id="122" name="Google Shape;122;p4"/>
          <p:cNvPicPr preferRelativeResize="0"/>
          <p:nvPr/>
        </p:nvPicPr>
        <p:blipFill rotWithShape="1">
          <a:blip r:embed="rId4">
            <a:alphaModFix/>
          </a:blip>
          <a:srcRect b="0" l="0" r="0" t="0"/>
          <a:stretch/>
        </p:blipFill>
        <p:spPr>
          <a:xfrm>
            <a:off x="11441175" y="1249213"/>
            <a:ext cx="5999850" cy="8093374"/>
          </a:xfrm>
          <a:prstGeom prst="rect">
            <a:avLst/>
          </a:prstGeom>
          <a:noFill/>
          <a:ln>
            <a:noFill/>
          </a:ln>
        </p:spPr>
      </p:pic>
      <p:sp>
        <p:nvSpPr>
          <p:cNvPr id="123" name="Google Shape;123;p4"/>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cee2012eb2_0_92"/>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Kalofolias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The Optimization Algorithm</a:t>
            </a:r>
            <a:endParaRPr b="1" i="0" sz="4500" u="none" cap="none" strike="noStrike">
              <a:solidFill>
                <a:srgbClr val="FF0000"/>
              </a:solidFill>
              <a:latin typeface="DM Sans"/>
              <a:ea typeface="DM Sans"/>
              <a:cs typeface="DM Sans"/>
              <a:sym typeface="DM Sans"/>
            </a:endParaRPr>
          </a:p>
        </p:txBody>
      </p:sp>
      <p:pic>
        <p:nvPicPr>
          <p:cNvPr id="473" name="Google Shape;473;g2cee2012eb2_0_92"/>
          <p:cNvPicPr preferRelativeResize="0"/>
          <p:nvPr/>
        </p:nvPicPr>
        <p:blipFill rotWithShape="1">
          <a:blip r:embed="rId3">
            <a:alphaModFix/>
          </a:blip>
          <a:srcRect b="0" l="0" r="0" t="0"/>
          <a:stretch/>
        </p:blipFill>
        <p:spPr>
          <a:xfrm>
            <a:off x="9408650" y="2289200"/>
            <a:ext cx="7234752" cy="5639775"/>
          </a:xfrm>
          <a:prstGeom prst="rect">
            <a:avLst/>
          </a:prstGeom>
          <a:noFill/>
          <a:ln>
            <a:noFill/>
          </a:ln>
        </p:spPr>
      </p:pic>
      <p:pic>
        <p:nvPicPr>
          <p:cNvPr id="474" name="Google Shape;474;g2cee2012eb2_0_92"/>
          <p:cNvPicPr preferRelativeResize="0"/>
          <p:nvPr/>
        </p:nvPicPr>
        <p:blipFill rotWithShape="1">
          <a:blip r:embed="rId4">
            <a:alphaModFix/>
          </a:blip>
          <a:srcRect b="0" l="0" r="0" t="0"/>
          <a:stretch/>
        </p:blipFill>
        <p:spPr>
          <a:xfrm>
            <a:off x="15704581" y="2373106"/>
            <a:ext cx="1850679" cy="484354"/>
          </a:xfrm>
          <a:prstGeom prst="rect">
            <a:avLst/>
          </a:prstGeom>
          <a:noFill/>
          <a:ln>
            <a:noFill/>
          </a:ln>
        </p:spPr>
      </p:pic>
      <p:sp>
        <p:nvSpPr>
          <p:cNvPr id="475" name="Google Shape;475;g2cee2012eb2_0_92"/>
          <p:cNvSpPr/>
          <p:nvPr/>
        </p:nvSpPr>
        <p:spPr>
          <a:xfrm>
            <a:off x="15693449" y="2430670"/>
            <a:ext cx="1958700" cy="484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6" name="Google Shape;476;g2cee2012eb2_0_92"/>
          <p:cNvSpPr txBox="1"/>
          <p:nvPr/>
        </p:nvSpPr>
        <p:spPr>
          <a:xfrm>
            <a:off x="874250" y="2258750"/>
            <a:ext cx="8317200" cy="56337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0000"/>
              </a:lnSpc>
              <a:spcBef>
                <a:spcPts val="0"/>
              </a:spcBef>
              <a:spcAft>
                <a:spcPts val="0"/>
              </a:spcAft>
              <a:buClr>
                <a:srgbClr val="000000"/>
              </a:buClr>
              <a:buSzPts val="3000"/>
              <a:buFont typeface="DM Sans"/>
              <a:buChar char="●"/>
            </a:pPr>
            <a:r>
              <a:rPr b="1" i="0" lang="en-US" sz="3000" u="none" cap="none" strike="noStrike">
                <a:solidFill>
                  <a:srgbClr val="000000"/>
                </a:solidFill>
                <a:latin typeface="Calibri"/>
                <a:ea typeface="Calibri"/>
                <a:cs typeface="Calibri"/>
                <a:sym typeface="Calibri"/>
              </a:rPr>
              <a:t>Objective Function Minimization:</a:t>
            </a:r>
            <a:r>
              <a:rPr b="0" i="0" lang="en-US" sz="3000" u="none" cap="none" strike="noStrike">
                <a:solidFill>
                  <a:srgbClr val="000000"/>
                </a:solidFill>
                <a:latin typeface="Calibri"/>
                <a:ea typeface="Calibri"/>
                <a:cs typeface="Calibri"/>
                <a:sym typeface="Calibri"/>
              </a:rPr>
              <a:t> The input parameters are used to guide the optimization process towards finding the minimal solution for the weighted adjacency matrix W.</a:t>
            </a:r>
            <a:endParaRPr b="0" i="0" sz="3000" u="none" cap="none" strike="noStrike">
              <a:solidFill>
                <a:srgbClr val="000000"/>
              </a:solidFill>
              <a:latin typeface="Calibri"/>
              <a:ea typeface="Calibri"/>
              <a:cs typeface="Calibri"/>
              <a:sym typeface="Calibri"/>
            </a:endParaRPr>
          </a:p>
          <a:p>
            <a:pPr indent="-419100" lvl="0" marL="457200" marR="0" rtl="0" algn="l">
              <a:lnSpc>
                <a:spcPct val="100000"/>
              </a:lnSpc>
              <a:spcBef>
                <a:spcPts val="0"/>
              </a:spcBef>
              <a:spcAft>
                <a:spcPts val="0"/>
              </a:spcAft>
              <a:buClr>
                <a:srgbClr val="000000"/>
              </a:buClr>
              <a:buSzPts val="3000"/>
              <a:buFont typeface="Roboto"/>
              <a:buChar char="●"/>
            </a:pPr>
            <a:r>
              <a:rPr b="1" i="0" lang="en-US" sz="3000" u="none" cap="none" strike="noStrike">
                <a:solidFill>
                  <a:srgbClr val="000000"/>
                </a:solidFill>
                <a:latin typeface="Calibri"/>
                <a:ea typeface="Calibri"/>
                <a:cs typeface="Calibri"/>
                <a:sym typeface="Calibri"/>
              </a:rPr>
              <a:t>Variable Updates:</a:t>
            </a:r>
            <a:r>
              <a:rPr b="0" i="0" lang="en-US" sz="3000" u="none" cap="none" strike="noStrike">
                <a:solidFill>
                  <a:srgbClr val="000000"/>
                </a:solidFill>
                <a:latin typeface="Calibri"/>
                <a:ea typeface="Calibri"/>
                <a:cs typeface="Calibri"/>
                <a:sym typeface="Calibri"/>
              </a:rPr>
              <a:t> The algorithm iterates by updating the variables w</a:t>
            </a:r>
            <a:r>
              <a:rPr b="0" i="0" lang="en-US" sz="1800" u="none" cap="none" strike="noStrike">
                <a:solidFill>
                  <a:srgbClr val="000000"/>
                </a:solidFill>
                <a:latin typeface="Calibri"/>
                <a:ea typeface="Calibri"/>
                <a:cs typeface="Calibri"/>
                <a:sym typeface="Calibri"/>
              </a:rPr>
              <a:t>i</a:t>
            </a:r>
            <a:r>
              <a:rPr b="0" i="0" lang="en-US" sz="3000" u="none" cap="none" strike="noStrike">
                <a:solidFill>
                  <a:srgbClr val="000000"/>
                </a:solidFill>
                <a:latin typeface="Calibri"/>
                <a:ea typeface="Calibri"/>
                <a:cs typeface="Calibri"/>
                <a:sym typeface="Calibri"/>
              </a:rPr>
              <a:t> and d</a:t>
            </a:r>
            <a:r>
              <a:rPr b="0" i="0" lang="en-US" sz="1800" u="none" cap="none" strike="noStrike">
                <a:solidFill>
                  <a:srgbClr val="000000"/>
                </a:solidFill>
                <a:latin typeface="Calibri"/>
                <a:ea typeface="Calibri"/>
                <a:cs typeface="Calibri"/>
                <a:sym typeface="Calibri"/>
              </a:rPr>
              <a:t>i</a:t>
            </a:r>
            <a:r>
              <a:rPr b="0" i="0" lang="en-US" sz="3000" u="none" cap="none" strike="noStrike">
                <a:solidFill>
                  <a:srgbClr val="000000"/>
                </a:solidFill>
                <a:latin typeface="Calibri"/>
                <a:ea typeface="Calibri"/>
                <a:cs typeface="Calibri"/>
                <a:sym typeface="Calibri"/>
              </a:rPr>
              <a:t> based on the current values and the gradients of the objective function. </a:t>
            </a:r>
            <a:endParaRPr b="0" i="0" sz="3000" u="none" cap="none" strike="noStrike">
              <a:solidFill>
                <a:srgbClr val="000000"/>
              </a:solidFill>
              <a:latin typeface="Calibri"/>
              <a:ea typeface="Calibri"/>
              <a:cs typeface="Calibri"/>
              <a:sym typeface="Calibri"/>
            </a:endParaRPr>
          </a:p>
          <a:p>
            <a:pPr indent="-419100" lvl="0" marL="457200" marR="0" rtl="0" algn="l">
              <a:lnSpc>
                <a:spcPct val="120000"/>
              </a:lnSpc>
              <a:spcBef>
                <a:spcPts val="0"/>
              </a:spcBef>
              <a:spcAft>
                <a:spcPts val="0"/>
              </a:spcAft>
              <a:buClr>
                <a:srgbClr val="000000"/>
              </a:buClr>
              <a:buSzPts val="3000"/>
              <a:buFont typeface="DM Sans"/>
              <a:buChar char="●"/>
            </a:pPr>
            <a:r>
              <a:rPr b="1" i="0" lang="en-US" sz="3000" u="none" cap="none" strike="noStrike">
                <a:solidFill>
                  <a:srgbClr val="000000"/>
                </a:solidFill>
                <a:latin typeface="Calibri"/>
                <a:ea typeface="Calibri"/>
                <a:cs typeface="Calibri"/>
                <a:sym typeface="Calibri"/>
              </a:rPr>
              <a:t>Complexity and Convergence:</a:t>
            </a:r>
            <a:r>
              <a:rPr b="0" i="0" lang="en-US" sz="3000" u="none" cap="none" strike="noStrike">
                <a:solidFill>
                  <a:srgbClr val="000000"/>
                </a:solidFill>
                <a:latin typeface="Calibri"/>
                <a:ea typeface="Calibri"/>
                <a:cs typeface="Calibri"/>
                <a:sym typeface="Calibri"/>
              </a:rPr>
              <a:t> A complexity of O(m^2) per iteration for m nodes graphs and are guaranteed to converge to the minimum.</a:t>
            </a:r>
            <a:endParaRPr b="1" i="0" sz="3000" u="none" cap="none" strike="noStrike">
              <a:solidFill>
                <a:srgbClr val="000000"/>
              </a:solidFill>
              <a:latin typeface="DM Sans"/>
              <a:ea typeface="DM Sans"/>
              <a:cs typeface="DM Sans"/>
              <a:sym typeface="DM Sans"/>
            </a:endParaRPr>
          </a:p>
        </p:txBody>
      </p:sp>
      <p:sp>
        <p:nvSpPr>
          <p:cNvPr id="477" name="Google Shape;477;g2cee2012eb2_0_92"/>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cee2012eb2_0_121"/>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Kalofolias - </a:t>
            </a:r>
            <a:r>
              <a:rPr b="1" i="0" lang="en-US" sz="4500" u="none" cap="none" strike="noStrike">
                <a:solidFill>
                  <a:srgbClr val="FF0000"/>
                </a:solidFill>
                <a:latin typeface="DM Sans"/>
                <a:ea typeface="DM Sans"/>
                <a:cs typeface="DM Sans"/>
                <a:sym typeface="DM Sans"/>
              </a:rPr>
              <a:t>Main contributions</a:t>
            </a:r>
            <a:endParaRPr b="0" i="0" sz="1400" u="none" cap="none" strike="noStrike">
              <a:solidFill>
                <a:srgbClr val="FF0000"/>
              </a:solidFill>
              <a:latin typeface="Arial"/>
              <a:ea typeface="Arial"/>
              <a:cs typeface="Arial"/>
              <a:sym typeface="Arial"/>
            </a:endParaRPr>
          </a:p>
        </p:txBody>
      </p:sp>
      <p:pic>
        <p:nvPicPr>
          <p:cNvPr id="483" name="Google Shape;483;g2cee2012eb2_0_121"/>
          <p:cNvPicPr preferRelativeResize="0"/>
          <p:nvPr/>
        </p:nvPicPr>
        <p:blipFill rotWithShape="1">
          <a:blip r:embed="rId3">
            <a:alphaModFix/>
          </a:blip>
          <a:srcRect b="0" l="0" r="0" t="0"/>
          <a:stretch/>
        </p:blipFill>
        <p:spPr>
          <a:xfrm>
            <a:off x="8030689" y="4950250"/>
            <a:ext cx="4514614" cy="5437370"/>
          </a:xfrm>
          <a:prstGeom prst="rect">
            <a:avLst/>
          </a:prstGeom>
          <a:noFill/>
          <a:ln>
            <a:noFill/>
          </a:ln>
        </p:spPr>
      </p:pic>
      <p:sp>
        <p:nvSpPr>
          <p:cNvPr id="484" name="Google Shape;484;g2cee2012eb2_0_121"/>
          <p:cNvSpPr txBox="1"/>
          <p:nvPr/>
        </p:nvSpPr>
        <p:spPr>
          <a:xfrm>
            <a:off x="874250" y="2238975"/>
            <a:ext cx="6247500" cy="7573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In addition to simplifying the objective function, the method also:</a:t>
            </a:r>
            <a:endParaRPr b="0" i="0" sz="3000" u="none" cap="none" strike="noStrike">
              <a:solidFill>
                <a:srgbClr val="000000"/>
              </a:solidFill>
              <a:latin typeface="Calibri"/>
              <a:ea typeface="Calibri"/>
              <a:cs typeface="Calibri"/>
              <a:sym typeface="Calibri"/>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Calibri"/>
                <a:ea typeface="Calibri"/>
                <a:cs typeface="Calibri"/>
                <a:sym typeface="Calibri"/>
              </a:rPr>
              <a:t>Establishes a link between smoothness and sparsity - </a:t>
            </a:r>
            <a:r>
              <a:rPr b="1" i="1" lang="en-US" sz="3000" u="none" cap="none" strike="noStrike">
                <a:solidFill>
                  <a:srgbClr val="000000"/>
                </a:solidFill>
                <a:latin typeface="Calibri"/>
                <a:ea typeface="Calibri"/>
                <a:cs typeface="Calibri"/>
                <a:sym typeface="Calibri"/>
              </a:rPr>
              <a:t>“Smooth manifold means graph sparsity”</a:t>
            </a:r>
            <a:endParaRPr b="1" i="1" sz="3000" u="none" cap="none" strike="noStrike">
              <a:solidFill>
                <a:srgbClr val="000000"/>
              </a:solidFill>
              <a:latin typeface="Calibri"/>
              <a:ea typeface="Calibri"/>
              <a:cs typeface="Calibri"/>
              <a:sym typeface="Calibri"/>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Calibri"/>
                <a:ea typeface="Calibri"/>
                <a:cs typeface="Calibri"/>
                <a:sym typeface="Calibri"/>
              </a:rPr>
              <a:t>Provides a scalable algorithm for learning graph structures under smoothness assumptions (by providing a fast and convergent algorithm)</a:t>
            </a:r>
            <a:endParaRPr b="0" i="0" sz="3000" u="none" cap="none" strike="noStrike">
              <a:solidFill>
                <a:srgbClr val="000000"/>
              </a:solidFill>
              <a:latin typeface="Calibri"/>
              <a:ea typeface="Calibri"/>
              <a:cs typeface="Calibri"/>
              <a:sym typeface="Calibri"/>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Calibri"/>
                <a:ea typeface="Calibri"/>
                <a:cs typeface="Calibri"/>
                <a:sym typeface="Calibri"/>
              </a:rPr>
              <a:t>Gets great results on Artificial Data</a:t>
            </a:r>
            <a:endParaRPr b="0" i="0" sz="3000" u="none" cap="none" strike="noStrike">
              <a:solidFill>
                <a:srgbClr val="000000"/>
              </a:solidFill>
              <a:latin typeface="Calibri"/>
              <a:ea typeface="Calibri"/>
              <a:cs typeface="Calibri"/>
              <a:sym typeface="Calibri"/>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Calibri"/>
                <a:ea typeface="Calibri"/>
                <a:cs typeface="Calibri"/>
                <a:sym typeface="Calibri"/>
              </a:rPr>
              <a:t>Gets superior results than Dong and K-NN on clustering Real Data (USPS and MINST digit images)</a:t>
            </a:r>
            <a:endParaRPr b="0" i="0" sz="3000" u="none" cap="none" strike="noStrike">
              <a:solidFill>
                <a:srgbClr val="000000"/>
              </a:solidFill>
              <a:latin typeface="Calibri"/>
              <a:ea typeface="Calibri"/>
              <a:cs typeface="Calibri"/>
              <a:sym typeface="Calibri"/>
            </a:endParaRPr>
          </a:p>
          <a:p>
            <a:pPr indent="-419100" lvl="0" marL="457200" marR="0" rtl="0" algn="l">
              <a:lnSpc>
                <a:spcPct val="110000"/>
              </a:lnSpc>
              <a:spcBef>
                <a:spcPts val="0"/>
              </a:spcBef>
              <a:spcAft>
                <a:spcPts val="0"/>
              </a:spcAft>
              <a:buClr>
                <a:srgbClr val="000000"/>
              </a:buClr>
              <a:buSzPts val="3000"/>
              <a:buFont typeface="Calibri"/>
              <a:buChar char="●"/>
            </a:pPr>
            <a:r>
              <a:rPr b="0" i="0" lang="en-US" sz="3000" u="sng" cap="none" strike="noStrike">
                <a:solidFill>
                  <a:schemeClr val="hlink"/>
                </a:solidFill>
                <a:latin typeface="Calibri"/>
                <a:ea typeface="Calibri"/>
                <a:cs typeface="Calibri"/>
                <a:sym typeface="Calibri"/>
                <a:hlinkClick r:id="rId4"/>
              </a:rPr>
              <a:t>Publishes the code for his study</a:t>
            </a:r>
            <a:endParaRPr b="0" i="0" sz="3000" u="none" cap="none" strike="noStrike">
              <a:solidFill>
                <a:srgbClr val="000000"/>
              </a:solidFill>
              <a:latin typeface="Calibri"/>
              <a:ea typeface="Calibri"/>
              <a:cs typeface="Calibri"/>
              <a:sym typeface="Calibri"/>
            </a:endParaRPr>
          </a:p>
        </p:txBody>
      </p:sp>
      <p:pic>
        <p:nvPicPr>
          <p:cNvPr id="485" name="Google Shape;485;g2cee2012eb2_0_121"/>
          <p:cNvPicPr preferRelativeResize="0"/>
          <p:nvPr/>
        </p:nvPicPr>
        <p:blipFill rotWithShape="1">
          <a:blip r:embed="rId5">
            <a:alphaModFix/>
          </a:blip>
          <a:srcRect b="0" l="0" r="0" t="0"/>
          <a:stretch/>
        </p:blipFill>
        <p:spPr>
          <a:xfrm>
            <a:off x="7420922" y="2121625"/>
            <a:ext cx="10830428" cy="2686050"/>
          </a:xfrm>
          <a:prstGeom prst="rect">
            <a:avLst/>
          </a:prstGeom>
          <a:noFill/>
          <a:ln>
            <a:noFill/>
          </a:ln>
        </p:spPr>
      </p:pic>
      <p:pic>
        <p:nvPicPr>
          <p:cNvPr id="486" name="Google Shape;486;g2cee2012eb2_0_121"/>
          <p:cNvPicPr preferRelativeResize="0"/>
          <p:nvPr/>
        </p:nvPicPr>
        <p:blipFill rotWithShape="1">
          <a:blip r:embed="rId6">
            <a:alphaModFix/>
          </a:blip>
          <a:srcRect b="0" l="0" r="0" t="0"/>
          <a:stretch/>
        </p:blipFill>
        <p:spPr>
          <a:xfrm>
            <a:off x="12932769" y="5250383"/>
            <a:ext cx="4429106" cy="2530414"/>
          </a:xfrm>
          <a:prstGeom prst="rect">
            <a:avLst/>
          </a:prstGeom>
          <a:noFill/>
          <a:ln>
            <a:noFill/>
          </a:ln>
        </p:spPr>
      </p:pic>
      <p:pic>
        <p:nvPicPr>
          <p:cNvPr id="487" name="Google Shape;487;g2cee2012eb2_0_121"/>
          <p:cNvPicPr preferRelativeResize="0"/>
          <p:nvPr/>
        </p:nvPicPr>
        <p:blipFill rotWithShape="1">
          <a:blip r:embed="rId7">
            <a:alphaModFix/>
          </a:blip>
          <a:srcRect b="0" l="0" r="0" t="0"/>
          <a:stretch/>
        </p:blipFill>
        <p:spPr>
          <a:xfrm>
            <a:off x="7965725" y="7780799"/>
            <a:ext cx="5725804" cy="2734802"/>
          </a:xfrm>
          <a:prstGeom prst="rect">
            <a:avLst/>
          </a:prstGeom>
          <a:noFill/>
          <a:ln>
            <a:noFill/>
          </a:ln>
        </p:spPr>
      </p:pic>
      <p:sp>
        <p:nvSpPr>
          <p:cNvPr id="488" name="Google Shape;488;g2cee2012eb2_0_121"/>
          <p:cNvSpPr/>
          <p:nvPr/>
        </p:nvSpPr>
        <p:spPr>
          <a:xfrm>
            <a:off x="7279925" y="2219925"/>
            <a:ext cx="10830300" cy="5678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9" name="Google Shape;489;g2cee2012eb2_0_121"/>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df0295ab8e_0_149"/>
          <p:cNvSpPr/>
          <p:nvPr/>
        </p:nvSpPr>
        <p:spPr>
          <a:xfrm>
            <a:off x="14067700" y="5410200"/>
            <a:ext cx="3575400" cy="150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5" name="Google Shape;495;g2df0295ab8e_0_149"/>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dk1"/>
              </a:buClr>
              <a:buSzPts val="4500"/>
              <a:buFont typeface="Arial"/>
              <a:buNone/>
            </a:pPr>
            <a:r>
              <a:rPr b="1" i="0" lang="en-US" sz="4500" u="none" cap="none" strike="noStrike">
                <a:solidFill>
                  <a:schemeClr val="dk1"/>
                </a:solidFill>
                <a:latin typeface="DM Sans"/>
                <a:ea typeface="DM Sans"/>
                <a:cs typeface="DM Sans"/>
                <a:sym typeface="DM Sans"/>
              </a:rPr>
              <a:t>Applying These Methods on fMRI </a:t>
            </a:r>
            <a:r>
              <a:rPr b="1" i="0" lang="en-US" sz="4500" u="none" cap="none" strike="noStrike">
                <a:solidFill>
                  <a:srgbClr val="000000"/>
                </a:solidFill>
                <a:latin typeface="DM Sans"/>
                <a:ea typeface="DM Sans"/>
                <a:cs typeface="DM Sans"/>
                <a:sym typeface="DM Sans"/>
              </a:rPr>
              <a:t>-</a:t>
            </a:r>
            <a:r>
              <a:rPr b="1" i="0" lang="en-US" sz="4500" u="none" cap="none" strike="noStrike">
                <a:solidFill>
                  <a:srgbClr val="FF0000"/>
                </a:solidFill>
                <a:latin typeface="DM Sans"/>
                <a:ea typeface="DM Sans"/>
                <a:cs typeface="DM Sans"/>
                <a:sym typeface="DM Sans"/>
              </a:rPr>
              <a:t> Back to SGFC - 2021</a:t>
            </a:r>
            <a:endParaRPr b="0" i="0" sz="1400" u="none" cap="none" strike="noStrike">
              <a:solidFill>
                <a:srgbClr val="000000"/>
              </a:solidFill>
              <a:latin typeface="Arial"/>
              <a:ea typeface="Arial"/>
              <a:cs typeface="Arial"/>
              <a:sym typeface="Arial"/>
            </a:endParaRPr>
          </a:p>
        </p:txBody>
      </p:sp>
      <p:cxnSp>
        <p:nvCxnSpPr>
          <p:cNvPr id="496" name="Google Shape;496;g2df0295ab8e_0_149"/>
          <p:cNvCxnSpPr/>
          <p:nvPr/>
        </p:nvCxnSpPr>
        <p:spPr>
          <a:xfrm flipH="1" rot="10800000">
            <a:off x="659425" y="5194150"/>
            <a:ext cx="17408700" cy="40200"/>
          </a:xfrm>
          <a:prstGeom prst="straightConnector1">
            <a:avLst/>
          </a:prstGeom>
          <a:noFill/>
          <a:ln cap="flat" cmpd="sng" w="228600">
            <a:solidFill>
              <a:schemeClr val="accent5"/>
            </a:solidFill>
            <a:prstDash val="solid"/>
            <a:round/>
            <a:headEnd len="sm" w="sm" type="none"/>
            <a:tailEnd len="med" w="med" type="stealth"/>
          </a:ln>
        </p:spPr>
      </p:cxnSp>
      <p:cxnSp>
        <p:nvCxnSpPr>
          <p:cNvPr id="497" name="Google Shape;497;g2df0295ab8e_0_149"/>
          <p:cNvCxnSpPr/>
          <p:nvPr/>
        </p:nvCxnSpPr>
        <p:spPr>
          <a:xfrm>
            <a:off x="42730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498" name="Google Shape;498;g2df0295ab8e_0_149"/>
          <p:cNvCxnSpPr/>
          <p:nvPr/>
        </p:nvCxnSpPr>
        <p:spPr>
          <a:xfrm>
            <a:off x="6787750"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499" name="Google Shape;499;g2df0295ab8e_0_149"/>
          <p:cNvCxnSpPr/>
          <p:nvPr/>
        </p:nvCxnSpPr>
        <p:spPr>
          <a:xfrm>
            <a:off x="11954575" y="5161075"/>
            <a:ext cx="0" cy="175800"/>
          </a:xfrm>
          <a:prstGeom prst="straightConnector1">
            <a:avLst/>
          </a:prstGeom>
          <a:noFill/>
          <a:ln cap="flat" cmpd="sng" w="9525">
            <a:solidFill>
              <a:schemeClr val="dk2"/>
            </a:solidFill>
            <a:prstDash val="solid"/>
            <a:round/>
            <a:headEnd len="sm" w="sm" type="none"/>
            <a:tailEnd len="sm" w="sm" type="none"/>
          </a:ln>
        </p:spPr>
      </p:cxnSp>
      <p:cxnSp>
        <p:nvCxnSpPr>
          <p:cNvPr id="500" name="Google Shape;500;g2df0295ab8e_0_149"/>
          <p:cNvCxnSpPr/>
          <p:nvPr/>
        </p:nvCxnSpPr>
        <p:spPr>
          <a:xfrm>
            <a:off x="15864250" y="5124400"/>
            <a:ext cx="0" cy="175800"/>
          </a:xfrm>
          <a:prstGeom prst="straightConnector1">
            <a:avLst/>
          </a:prstGeom>
          <a:noFill/>
          <a:ln cap="flat" cmpd="sng" w="9525">
            <a:solidFill>
              <a:schemeClr val="dk2"/>
            </a:solidFill>
            <a:prstDash val="solid"/>
            <a:round/>
            <a:headEnd len="sm" w="sm" type="none"/>
            <a:tailEnd len="sm" w="sm" type="none"/>
          </a:ln>
        </p:spPr>
      </p:cxnSp>
      <p:sp>
        <p:nvSpPr>
          <p:cNvPr id="501" name="Google Shape;501;g2df0295ab8e_0_149"/>
          <p:cNvSpPr txBox="1"/>
          <p:nvPr/>
        </p:nvSpPr>
        <p:spPr>
          <a:xfrm>
            <a:off x="2866300" y="5630000"/>
            <a:ext cx="26817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502" name="Google Shape;502;g2df0295ab8e_0_149"/>
          <p:cNvPicPr preferRelativeResize="0"/>
          <p:nvPr/>
        </p:nvPicPr>
        <p:blipFill rotWithShape="1">
          <a:blip r:embed="rId3">
            <a:alphaModFix/>
          </a:blip>
          <a:srcRect b="0" l="0" r="0" t="0"/>
          <a:stretch/>
        </p:blipFill>
        <p:spPr>
          <a:xfrm>
            <a:off x="12112875" y="2717149"/>
            <a:ext cx="1224375" cy="470900"/>
          </a:xfrm>
          <a:prstGeom prst="rect">
            <a:avLst/>
          </a:prstGeom>
          <a:noFill/>
          <a:ln>
            <a:noFill/>
          </a:ln>
        </p:spPr>
      </p:pic>
      <p:sp>
        <p:nvSpPr>
          <p:cNvPr id="503" name="Google Shape;503;g2df0295ab8e_0_149"/>
          <p:cNvSpPr txBox="1"/>
          <p:nvPr/>
        </p:nvSpPr>
        <p:spPr>
          <a:xfrm>
            <a:off x="28663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2015</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Hu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rgbClr val="FFFFFF"/>
                </a:highlight>
                <a:latin typeface="Arial"/>
                <a:ea typeface="Arial"/>
                <a:cs typeface="Arial"/>
                <a:sym typeface="Arial"/>
              </a:rPr>
              <a:t>A Spectral Graph Regression Model for Learning Brain Connectivity of Alzheimer‘s Disease</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sp>
        <p:nvSpPr>
          <p:cNvPr id="504" name="Google Shape;504;g2df0295ab8e_0_149"/>
          <p:cNvSpPr txBox="1"/>
          <p:nvPr/>
        </p:nvSpPr>
        <p:spPr>
          <a:xfrm>
            <a:off x="53809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Jan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Kalofolias</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How to learn a graph from smooth signals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Feb 2016</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 Laplacian Matrix in Smooth Graph Signal</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Representations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9F9FE"/>
              </a:highlight>
              <a:latin typeface="Roboto"/>
              <a:ea typeface="Roboto"/>
              <a:cs typeface="Roboto"/>
              <a:sym typeface="Roboto"/>
            </a:endParaRPr>
          </a:p>
        </p:txBody>
      </p:sp>
      <p:sp>
        <p:nvSpPr>
          <p:cNvPr id="505" name="Google Shape;505;g2df0295ab8e_0_149"/>
          <p:cNvSpPr txBox="1"/>
          <p:nvPr/>
        </p:nvSpPr>
        <p:spPr>
          <a:xfrm>
            <a:off x="105625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2019</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Dong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Learning</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Graphs</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From Data</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A signal representation perspective</a:t>
            </a:r>
            <a:endParaRPr b="0" i="0" sz="1400" u="none" cap="none" strike="noStrike">
              <a:solidFill>
                <a:schemeClr val="dk1"/>
              </a:solidFill>
              <a:highlight>
                <a:srgbClr val="F9F9FE"/>
              </a:highlight>
              <a:latin typeface="Roboto"/>
              <a:ea typeface="Roboto"/>
              <a:cs typeface="Roboto"/>
              <a:sym typeface="Roboto"/>
            </a:endParaRPr>
          </a:p>
        </p:txBody>
      </p:sp>
      <p:sp>
        <p:nvSpPr>
          <p:cNvPr id="506" name="Google Shape;506;g2df0295ab8e_0_149"/>
          <p:cNvSpPr txBox="1"/>
          <p:nvPr/>
        </p:nvSpPr>
        <p:spPr>
          <a:xfrm>
            <a:off x="14448700" y="5512775"/>
            <a:ext cx="2813700" cy="189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2021</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Gao et al.</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rgbClr val="FFFFFF"/>
                </a:highlight>
                <a:latin typeface="Arial"/>
                <a:ea typeface="Arial"/>
                <a:cs typeface="Arial"/>
                <a:sym typeface="Arial"/>
              </a:rPr>
              <a:t>Smooth graph learning for functional connectivity estimation</a:t>
            </a:r>
            <a:endParaRPr b="1" i="0" sz="1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9F9FE"/>
              </a:highlight>
              <a:latin typeface="Roboto"/>
              <a:ea typeface="Roboto"/>
              <a:cs typeface="Roboto"/>
              <a:sym typeface="Roboto"/>
            </a:endParaRPr>
          </a:p>
        </p:txBody>
      </p:sp>
      <p:cxnSp>
        <p:nvCxnSpPr>
          <p:cNvPr id="507" name="Google Shape;507;g2df0295ab8e_0_149"/>
          <p:cNvCxnSpPr/>
          <p:nvPr/>
        </p:nvCxnSpPr>
        <p:spPr>
          <a:xfrm flipH="1">
            <a:off x="15864125" y="4249625"/>
            <a:ext cx="6000" cy="1087200"/>
          </a:xfrm>
          <a:prstGeom prst="straightConnector1">
            <a:avLst/>
          </a:prstGeom>
          <a:noFill/>
          <a:ln cap="flat" cmpd="sng" w="9525">
            <a:solidFill>
              <a:schemeClr val="dk2"/>
            </a:solidFill>
            <a:prstDash val="solid"/>
            <a:round/>
            <a:headEnd len="sm" w="sm" type="none"/>
            <a:tailEnd len="med" w="med" type="triangle"/>
          </a:ln>
        </p:spPr>
      </p:cxnSp>
      <p:sp>
        <p:nvSpPr>
          <p:cNvPr id="508" name="Google Shape;508;g2df0295ab8e_0_149"/>
          <p:cNvSpPr txBox="1"/>
          <p:nvPr/>
        </p:nvSpPr>
        <p:spPr>
          <a:xfrm>
            <a:off x="13757200" y="2519900"/>
            <a:ext cx="4454700" cy="170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SGFC:</a:t>
            </a:r>
            <a:r>
              <a:rPr b="0" i="0" lang="en-US" sz="1800" u="none" cap="none" strike="noStrike">
                <a:solidFill>
                  <a:srgbClr val="FF0000"/>
                </a:solidFill>
                <a:latin typeface="Calibri"/>
                <a:ea typeface="Calibri"/>
                <a:cs typeface="Calibri"/>
                <a:sym typeface="Calibri"/>
              </a:rPr>
              <a:t> A regional fMRI BOLD signals time series matrix 𝐗 ∈ ℝ</a:t>
            </a:r>
            <a:r>
              <a:rPr b="0" i="0" lang="en-US" sz="1200" u="none" cap="none" strike="noStrike">
                <a:solidFill>
                  <a:srgbClr val="FF0000"/>
                </a:solidFill>
                <a:latin typeface="Calibri"/>
                <a:ea typeface="Calibri"/>
                <a:cs typeface="Calibri"/>
                <a:sym typeface="Calibri"/>
              </a:rPr>
              <a:t>𝑁×𝑇</a:t>
            </a:r>
            <a:r>
              <a:rPr b="0" i="0" lang="en-US" sz="1800" u="none" cap="none" strike="noStrike">
                <a:solidFill>
                  <a:srgbClr val="FF0000"/>
                </a:solidFill>
                <a:latin typeface="Calibri"/>
                <a:ea typeface="Calibri"/>
                <a:cs typeface="Calibri"/>
                <a:sym typeface="Calibri"/>
              </a:rPr>
              <a:t>, where 𝑁=268 is the number of functionally coherent regions and 𝑇 is the time-series length. The goal is to estimate a 𝑁 × 𝑁 FC matrix that captures </a:t>
            </a:r>
            <a:r>
              <a:rPr b="1" i="0" lang="en-US" sz="1800" u="none" cap="none" strike="noStrike">
                <a:solidFill>
                  <a:srgbClr val="FF0000"/>
                </a:solidFill>
                <a:latin typeface="Calibri"/>
                <a:ea typeface="Calibri"/>
                <a:cs typeface="Calibri"/>
                <a:sym typeface="Calibri"/>
              </a:rPr>
              <a:t>inter-regional functional relationships.</a:t>
            </a:r>
            <a:endParaRPr b="1" i="0" sz="2400" u="none" cap="none" strike="noStrike">
              <a:solidFill>
                <a:srgbClr val="FF0000"/>
              </a:solidFill>
              <a:latin typeface="Calibri"/>
              <a:ea typeface="Calibri"/>
              <a:cs typeface="Calibri"/>
              <a:sym typeface="Calibri"/>
            </a:endParaRPr>
          </a:p>
        </p:txBody>
      </p:sp>
      <p:cxnSp>
        <p:nvCxnSpPr>
          <p:cNvPr id="509" name="Google Shape;509;g2df0295ab8e_0_149"/>
          <p:cNvCxnSpPr/>
          <p:nvPr/>
        </p:nvCxnSpPr>
        <p:spPr>
          <a:xfrm>
            <a:off x="1057975" y="5161075"/>
            <a:ext cx="0" cy="175800"/>
          </a:xfrm>
          <a:prstGeom prst="straightConnector1">
            <a:avLst/>
          </a:prstGeom>
          <a:noFill/>
          <a:ln cap="flat" cmpd="sng" w="9525">
            <a:solidFill>
              <a:schemeClr val="dk2"/>
            </a:solidFill>
            <a:prstDash val="solid"/>
            <a:round/>
            <a:headEnd len="sm" w="sm" type="none"/>
            <a:tailEnd len="sm" w="sm" type="none"/>
          </a:ln>
        </p:spPr>
      </p:cxnSp>
      <p:sp>
        <p:nvSpPr>
          <p:cNvPr id="510" name="Google Shape;510;g2df0295ab8e_0_149"/>
          <p:cNvSpPr txBox="1"/>
          <p:nvPr/>
        </p:nvSpPr>
        <p:spPr>
          <a:xfrm>
            <a:off x="73275" y="5512775"/>
            <a:ext cx="2406300" cy="239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2013</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9F9FE"/>
                </a:highlight>
                <a:latin typeface="Roboto"/>
                <a:ea typeface="Roboto"/>
                <a:cs typeface="Roboto"/>
                <a:sym typeface="Roboto"/>
              </a:rPr>
              <a:t>Shuman et al. </a:t>
            </a:r>
            <a:endParaRPr b="0" i="0" sz="1400" u="none" cap="none" strike="noStrike">
              <a:solidFill>
                <a:schemeClr val="dk1"/>
              </a:solidFill>
              <a:highlight>
                <a:srgbClr val="F9F9FE"/>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highlight>
                  <a:srgbClr val="F9F9FE"/>
                </a:highlight>
                <a:latin typeface="Roboto"/>
                <a:ea typeface="Roboto"/>
                <a:cs typeface="Roboto"/>
                <a:sym typeface="Roboto"/>
              </a:rPr>
              <a:t>The emerging field of signal processing on graphs: Extending high-dimensional data analysis to networks and other irregular domains</a:t>
            </a:r>
            <a:endParaRPr b="1" i="0" sz="1400" u="none" cap="none" strike="noStrike">
              <a:solidFill>
                <a:schemeClr val="dk1"/>
              </a:solidFill>
              <a:highlight>
                <a:srgbClr val="F9F9FE"/>
              </a:highlight>
              <a:latin typeface="Roboto"/>
              <a:ea typeface="Roboto"/>
              <a:cs typeface="Roboto"/>
              <a:sym typeface="Roboto"/>
            </a:endParaRPr>
          </a:p>
        </p:txBody>
      </p:sp>
      <p:cxnSp>
        <p:nvCxnSpPr>
          <p:cNvPr id="511" name="Google Shape;511;g2df0295ab8e_0_149"/>
          <p:cNvCxnSpPr/>
          <p:nvPr/>
        </p:nvCxnSpPr>
        <p:spPr>
          <a:xfrm>
            <a:off x="1044100" y="4374600"/>
            <a:ext cx="13800" cy="668400"/>
          </a:xfrm>
          <a:prstGeom prst="straightConnector1">
            <a:avLst/>
          </a:prstGeom>
          <a:noFill/>
          <a:ln cap="flat" cmpd="sng" w="9525">
            <a:solidFill>
              <a:schemeClr val="dk2"/>
            </a:solidFill>
            <a:prstDash val="solid"/>
            <a:round/>
            <a:headEnd len="sm" w="sm" type="none"/>
            <a:tailEnd len="med" w="med" type="triangle"/>
          </a:ln>
        </p:spPr>
      </p:cxnSp>
      <p:cxnSp>
        <p:nvCxnSpPr>
          <p:cNvPr id="512" name="Google Shape;512;g2df0295ab8e_0_149"/>
          <p:cNvCxnSpPr/>
          <p:nvPr/>
        </p:nvCxnSpPr>
        <p:spPr>
          <a:xfrm rot="10800000">
            <a:off x="4120650" y="7485275"/>
            <a:ext cx="0" cy="732600"/>
          </a:xfrm>
          <a:prstGeom prst="straightConnector1">
            <a:avLst/>
          </a:prstGeom>
          <a:noFill/>
          <a:ln cap="flat" cmpd="sng" w="9525">
            <a:solidFill>
              <a:schemeClr val="dk2"/>
            </a:solidFill>
            <a:prstDash val="solid"/>
            <a:round/>
            <a:headEnd len="sm" w="sm" type="none"/>
            <a:tailEnd len="med" w="med" type="triangle"/>
          </a:ln>
        </p:spPr>
      </p:cxnSp>
      <p:sp>
        <p:nvSpPr>
          <p:cNvPr id="513" name="Google Shape;513;g2df0295ab8e_0_149"/>
          <p:cNvSpPr txBox="1"/>
          <p:nvPr/>
        </p:nvSpPr>
        <p:spPr>
          <a:xfrm>
            <a:off x="2479575" y="8300075"/>
            <a:ext cx="5305200" cy="14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Introducing a graph regression model for learning brain structural connectivity of patients with Alzheimer’s disease, which is based on the signal smoothness model</a:t>
            </a:r>
            <a:endParaRPr b="0" i="0" sz="1800" u="none" cap="none" strike="noStrike">
              <a:solidFill>
                <a:schemeClr val="dk1"/>
              </a:solidFill>
              <a:latin typeface="Calibri"/>
              <a:ea typeface="Calibri"/>
              <a:cs typeface="Calibri"/>
              <a:sym typeface="Calibri"/>
            </a:endParaRPr>
          </a:p>
        </p:txBody>
      </p:sp>
      <p:sp>
        <p:nvSpPr>
          <p:cNvPr id="514" name="Google Shape;514;g2df0295ab8e_0_149"/>
          <p:cNvSpPr txBox="1"/>
          <p:nvPr/>
        </p:nvSpPr>
        <p:spPr>
          <a:xfrm>
            <a:off x="374925" y="3185825"/>
            <a:ext cx="33891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We start by understanding the importance of the underlying graph and the concept of smoothness</a:t>
            </a:r>
            <a:endParaRPr b="0" i="0" sz="1800" u="none" cap="none" strike="noStrike">
              <a:solidFill>
                <a:srgbClr val="000000"/>
              </a:solidFill>
              <a:latin typeface="Calibri"/>
              <a:ea typeface="Calibri"/>
              <a:cs typeface="Calibri"/>
              <a:sym typeface="Calibri"/>
            </a:endParaRPr>
          </a:p>
        </p:txBody>
      </p:sp>
      <p:cxnSp>
        <p:nvCxnSpPr>
          <p:cNvPr id="515" name="Google Shape;515;g2df0295ab8e_0_149"/>
          <p:cNvCxnSpPr/>
          <p:nvPr/>
        </p:nvCxnSpPr>
        <p:spPr>
          <a:xfrm>
            <a:off x="6759100" y="4374600"/>
            <a:ext cx="13800" cy="668400"/>
          </a:xfrm>
          <a:prstGeom prst="straightConnector1">
            <a:avLst/>
          </a:prstGeom>
          <a:noFill/>
          <a:ln cap="flat" cmpd="sng" w="9525">
            <a:solidFill>
              <a:schemeClr val="dk2"/>
            </a:solidFill>
            <a:prstDash val="solid"/>
            <a:round/>
            <a:headEnd len="sm" w="sm" type="none"/>
            <a:tailEnd len="med" w="med" type="triangle"/>
          </a:ln>
        </p:spPr>
      </p:cxnSp>
      <p:sp>
        <p:nvSpPr>
          <p:cNvPr id="516" name="Google Shape;516;g2df0295ab8e_0_149"/>
          <p:cNvSpPr txBox="1"/>
          <p:nvPr/>
        </p:nvSpPr>
        <p:spPr>
          <a:xfrm>
            <a:off x="6013725" y="3772000"/>
            <a:ext cx="33891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Learning graphs from data</a:t>
            </a:r>
            <a:endParaRPr b="0" i="0" sz="1800" u="none" cap="none" strike="noStrike">
              <a:solidFill>
                <a:srgbClr val="000000"/>
              </a:solidFill>
              <a:latin typeface="Calibri"/>
              <a:ea typeface="Calibri"/>
              <a:cs typeface="Calibri"/>
              <a:sym typeface="Calibri"/>
            </a:endParaRPr>
          </a:p>
        </p:txBody>
      </p:sp>
      <p:sp>
        <p:nvSpPr>
          <p:cNvPr id="517" name="Google Shape;517;g2df0295ab8e_0_149"/>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g2c7be859761_0_92"/>
          <p:cNvPicPr preferRelativeResize="0"/>
          <p:nvPr/>
        </p:nvPicPr>
        <p:blipFill rotWithShape="1">
          <a:blip r:embed="rId3">
            <a:alphaModFix/>
          </a:blip>
          <a:srcRect b="0" l="0" r="0" t="0"/>
          <a:stretch/>
        </p:blipFill>
        <p:spPr>
          <a:xfrm>
            <a:off x="7634650" y="2248483"/>
            <a:ext cx="10534352" cy="5035580"/>
          </a:xfrm>
          <a:prstGeom prst="rect">
            <a:avLst/>
          </a:prstGeom>
          <a:noFill/>
          <a:ln>
            <a:noFill/>
          </a:ln>
        </p:spPr>
      </p:pic>
      <p:pic>
        <p:nvPicPr>
          <p:cNvPr id="523" name="Google Shape;523;g2c7be859761_0_92"/>
          <p:cNvPicPr preferRelativeResize="0"/>
          <p:nvPr/>
        </p:nvPicPr>
        <p:blipFill rotWithShape="1">
          <a:blip r:embed="rId4">
            <a:alphaModFix/>
          </a:blip>
          <a:srcRect b="0" l="0" r="0" t="0"/>
          <a:stretch/>
        </p:blipFill>
        <p:spPr>
          <a:xfrm>
            <a:off x="9675815" y="1923525"/>
            <a:ext cx="9212985" cy="2706204"/>
          </a:xfrm>
          <a:prstGeom prst="rect">
            <a:avLst/>
          </a:prstGeom>
          <a:noFill/>
          <a:ln>
            <a:noFill/>
          </a:ln>
        </p:spPr>
      </p:pic>
      <p:sp>
        <p:nvSpPr>
          <p:cNvPr id="524" name="Google Shape;524;g2c7be859761_0_92"/>
          <p:cNvSpPr/>
          <p:nvPr/>
        </p:nvSpPr>
        <p:spPr>
          <a:xfrm>
            <a:off x="7736187" y="2218342"/>
            <a:ext cx="10188600" cy="5123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5" name="Google Shape;525;g2c7be859761_0_92"/>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Smooth Graph Functional Connectivity (SGFC) Estimation</a:t>
            </a:r>
            <a:endParaRPr b="0" i="0" sz="1400" u="none" cap="none" strike="noStrike">
              <a:solidFill>
                <a:srgbClr val="000000"/>
              </a:solidFill>
              <a:latin typeface="Arial"/>
              <a:ea typeface="Arial"/>
              <a:cs typeface="Arial"/>
              <a:sym typeface="Arial"/>
            </a:endParaRPr>
          </a:p>
        </p:txBody>
      </p:sp>
      <p:sp>
        <p:nvSpPr>
          <p:cNvPr id="526" name="Google Shape;526;g2c7be859761_0_92"/>
          <p:cNvSpPr/>
          <p:nvPr/>
        </p:nvSpPr>
        <p:spPr>
          <a:xfrm>
            <a:off x="8634406" y="855132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5">
              <a:alphaModFix/>
            </a:blip>
            <a:stretch>
              <a:fillRect b="0" l="0" r="0" t="0"/>
            </a:stretch>
          </a:blipFill>
          <a:ln>
            <a:noFill/>
          </a:ln>
        </p:spPr>
      </p:sp>
      <p:sp>
        <p:nvSpPr>
          <p:cNvPr id="527" name="Google Shape;527;g2c7be859761_0_92"/>
          <p:cNvSpPr txBox="1"/>
          <p:nvPr/>
        </p:nvSpPr>
        <p:spPr>
          <a:xfrm>
            <a:off x="874250" y="2238975"/>
            <a:ext cx="6336000" cy="6871200"/>
          </a:xfrm>
          <a:prstGeom prst="rect">
            <a:avLst/>
          </a:prstGeom>
          <a:noFill/>
          <a:ln>
            <a:noFill/>
          </a:ln>
        </p:spPr>
        <p:txBody>
          <a:bodyPr anchorCtr="0" anchor="t" bIns="0" lIns="0" spcFirstLastPara="1" rIns="0" wrap="square" tIns="0">
            <a:spAutoFit/>
          </a:bodyPr>
          <a:lstStyle/>
          <a:p>
            <a:pPr indent="-381000" lvl="0" marL="457200" marR="0" rtl="0" algn="l">
              <a:lnSpc>
                <a:spcPct val="110000"/>
              </a:lnSpc>
              <a:spcBef>
                <a:spcPts val="0"/>
              </a:spcBef>
              <a:spcAft>
                <a:spcPts val="0"/>
              </a:spcAft>
              <a:buClr>
                <a:srgbClr val="000000"/>
              </a:buClr>
              <a:buSzPts val="2400"/>
              <a:buFont typeface="DM Sans"/>
              <a:buChar char="●"/>
            </a:pPr>
            <a:r>
              <a:rPr b="0" i="0" lang="en-US" sz="2400" u="none" cap="none" strike="noStrike">
                <a:solidFill>
                  <a:srgbClr val="000000"/>
                </a:solidFill>
                <a:latin typeface="DM Sans"/>
                <a:ea typeface="DM Sans"/>
                <a:cs typeface="DM Sans"/>
                <a:sym typeface="DM Sans"/>
              </a:rPr>
              <a:t>Takes the </a:t>
            </a:r>
            <a:r>
              <a:rPr b="1" i="0" lang="en-US" sz="2400" u="none" cap="none" strike="noStrike">
                <a:solidFill>
                  <a:srgbClr val="000000"/>
                </a:solidFill>
                <a:latin typeface="DM Sans"/>
                <a:ea typeface="DM Sans"/>
                <a:cs typeface="DM Sans"/>
                <a:sym typeface="DM Sans"/>
              </a:rPr>
              <a:t>“column-wise”</a:t>
            </a:r>
            <a:r>
              <a:rPr b="0" i="0" lang="en-US" sz="2400" u="none" cap="none" strike="noStrike">
                <a:solidFill>
                  <a:srgbClr val="000000"/>
                </a:solidFill>
                <a:latin typeface="DM Sans"/>
                <a:ea typeface="DM Sans"/>
                <a:cs typeface="DM Sans"/>
                <a:sym typeface="DM Sans"/>
              </a:rPr>
              <a:t> perspective.</a:t>
            </a:r>
            <a:endParaRPr b="0" i="0" sz="2400" u="none" cap="none" strike="noStrike">
              <a:solidFill>
                <a:srgbClr val="000000"/>
              </a:solidFill>
              <a:latin typeface="DM Sans"/>
              <a:ea typeface="DM Sans"/>
              <a:cs typeface="DM Sans"/>
              <a:sym typeface="DM Sans"/>
            </a:endParaRPr>
          </a:p>
          <a:p>
            <a:pPr indent="-381000" lvl="0" marL="457200" marR="0" rtl="0" algn="l">
              <a:lnSpc>
                <a:spcPct val="110000"/>
              </a:lnSpc>
              <a:spcBef>
                <a:spcPts val="0"/>
              </a:spcBef>
              <a:spcAft>
                <a:spcPts val="0"/>
              </a:spcAft>
              <a:buClr>
                <a:srgbClr val="000000"/>
              </a:buClr>
              <a:buSzPts val="2400"/>
              <a:buFont typeface="DM Sans"/>
              <a:buChar char="●"/>
            </a:pPr>
            <a:r>
              <a:rPr b="0" i="0" lang="en-US" sz="2400" u="none" cap="none" strike="noStrike">
                <a:solidFill>
                  <a:srgbClr val="000000"/>
                </a:solidFill>
                <a:latin typeface="DM Sans"/>
                <a:ea typeface="DM Sans"/>
                <a:cs typeface="DM Sans"/>
                <a:sym typeface="DM Sans"/>
              </a:rPr>
              <a:t>Treats </a:t>
            </a:r>
            <a:r>
              <a:rPr b="1" i="0" lang="en-US" sz="2400" u="none" cap="none" strike="noStrike">
                <a:solidFill>
                  <a:srgbClr val="000000"/>
                </a:solidFill>
                <a:latin typeface="DM Sans"/>
                <a:ea typeface="DM Sans"/>
                <a:cs typeface="DM Sans"/>
                <a:sym typeface="DM Sans"/>
              </a:rPr>
              <a:t>each time frame </a:t>
            </a:r>
            <a:r>
              <a:rPr b="0" i="0" lang="en-US" sz="2400" u="none" cap="none" strike="noStrike">
                <a:solidFill>
                  <a:srgbClr val="000000"/>
                </a:solidFill>
                <a:latin typeface="DM Sans"/>
                <a:ea typeface="DM Sans"/>
                <a:cs typeface="DM Sans"/>
                <a:sym typeface="DM Sans"/>
              </a:rPr>
              <a:t>of the regional time series (i.e. each column of the data matrix 𝐗) </a:t>
            </a:r>
            <a:r>
              <a:rPr b="1" i="0" lang="en-US" sz="2400" u="none" cap="none" strike="noStrike">
                <a:solidFill>
                  <a:srgbClr val="000000"/>
                </a:solidFill>
                <a:latin typeface="DM Sans"/>
                <a:ea typeface="DM Sans"/>
                <a:cs typeface="DM Sans"/>
                <a:sym typeface="DM Sans"/>
              </a:rPr>
              <a:t>as a graph signal</a:t>
            </a:r>
            <a:r>
              <a:rPr b="0" i="0" lang="en-US" sz="2400" u="none" cap="none" strike="noStrike">
                <a:solidFill>
                  <a:srgbClr val="000000"/>
                </a:solidFill>
                <a:latin typeface="DM Sans"/>
                <a:ea typeface="DM Sans"/>
                <a:cs typeface="DM Sans"/>
                <a:sym typeface="DM Sans"/>
              </a:rPr>
              <a:t> lying on the brain graph.</a:t>
            </a:r>
            <a:endParaRPr b="0" i="0" sz="2400" u="none" cap="none" strike="noStrike">
              <a:solidFill>
                <a:srgbClr val="000000"/>
              </a:solidFill>
              <a:latin typeface="DM Sans"/>
              <a:ea typeface="DM Sans"/>
              <a:cs typeface="DM Sans"/>
              <a:sym typeface="DM Sans"/>
            </a:endParaRPr>
          </a:p>
          <a:p>
            <a:pPr indent="-381000" lvl="0" marL="457200" marR="0" rtl="0" algn="l">
              <a:lnSpc>
                <a:spcPct val="110000"/>
              </a:lnSpc>
              <a:spcBef>
                <a:spcPts val="0"/>
              </a:spcBef>
              <a:spcAft>
                <a:spcPts val="0"/>
              </a:spcAft>
              <a:buClr>
                <a:srgbClr val="000000"/>
              </a:buClr>
              <a:buSzPts val="2400"/>
              <a:buFont typeface="DM Sans"/>
              <a:buChar char="●"/>
            </a:pPr>
            <a:r>
              <a:rPr b="0" i="0" lang="en-US" sz="2400" u="none" cap="none" strike="noStrike">
                <a:solidFill>
                  <a:srgbClr val="000000"/>
                </a:solidFill>
                <a:latin typeface="DM Sans"/>
                <a:ea typeface="DM Sans"/>
                <a:cs typeface="DM Sans"/>
                <a:sym typeface="DM Sans"/>
              </a:rPr>
              <a:t>As fMRI data is big and complex - they use Kalofolias’s optimization function.</a:t>
            </a:r>
            <a:endParaRPr b="0" i="0" sz="2400" u="none" cap="none" strike="noStrike">
              <a:solidFill>
                <a:srgbClr val="000000"/>
              </a:solidFill>
              <a:latin typeface="DM Sans"/>
              <a:ea typeface="DM Sans"/>
              <a:cs typeface="DM Sans"/>
              <a:sym typeface="DM Sans"/>
            </a:endParaRPr>
          </a:p>
          <a:p>
            <a:pPr indent="-381000" lvl="0" marL="457200" marR="0" rtl="0" algn="l">
              <a:lnSpc>
                <a:spcPct val="110000"/>
              </a:lnSpc>
              <a:spcBef>
                <a:spcPts val="0"/>
              </a:spcBef>
              <a:spcAft>
                <a:spcPts val="0"/>
              </a:spcAft>
              <a:buClr>
                <a:srgbClr val="000000"/>
              </a:buClr>
              <a:buSzPts val="2400"/>
              <a:buFont typeface="DM Sans"/>
              <a:buChar char="●"/>
            </a:pPr>
            <a:r>
              <a:rPr b="0" i="0" lang="en-US" sz="2400" u="none" cap="none" strike="noStrike">
                <a:solidFill>
                  <a:srgbClr val="000000"/>
                </a:solidFill>
                <a:latin typeface="DM Sans"/>
                <a:ea typeface="DM Sans"/>
                <a:cs typeface="DM Sans"/>
                <a:sym typeface="DM Sans"/>
              </a:rPr>
              <a:t>This approach learns a </a:t>
            </a:r>
            <a:r>
              <a:rPr b="1" i="0" lang="en-US" sz="2400" u="none" cap="none" strike="noStrike">
                <a:solidFill>
                  <a:srgbClr val="000000"/>
                </a:solidFill>
                <a:latin typeface="DM Sans"/>
                <a:ea typeface="DM Sans"/>
                <a:cs typeface="DM Sans"/>
                <a:sym typeface="DM Sans"/>
              </a:rPr>
              <a:t>sparse FC matrix</a:t>
            </a:r>
            <a:r>
              <a:rPr b="0" i="0" lang="en-US" sz="2400" u="none" cap="none" strike="noStrike">
                <a:solidFill>
                  <a:srgbClr val="000000"/>
                </a:solidFill>
                <a:latin typeface="DM Sans"/>
                <a:ea typeface="DM Sans"/>
                <a:cs typeface="DM Sans"/>
                <a:sym typeface="DM Sans"/>
              </a:rPr>
              <a:t> via smooth graph learning.</a:t>
            </a:r>
            <a:endParaRPr b="0" i="0" sz="2400" u="none" cap="none" strike="noStrike">
              <a:solidFill>
                <a:srgbClr val="000000"/>
              </a:solidFill>
              <a:latin typeface="DM Sans"/>
              <a:ea typeface="DM Sans"/>
              <a:cs typeface="DM Sans"/>
              <a:sym typeface="DM Sans"/>
            </a:endParaRPr>
          </a:p>
          <a:p>
            <a:pPr indent="-381000" lvl="0" marL="457200" marR="0" rtl="0" algn="l">
              <a:lnSpc>
                <a:spcPct val="110000"/>
              </a:lnSpc>
              <a:spcBef>
                <a:spcPts val="0"/>
              </a:spcBef>
              <a:spcAft>
                <a:spcPts val="0"/>
              </a:spcAft>
              <a:buClr>
                <a:srgbClr val="000000"/>
              </a:buClr>
              <a:buSzPts val="2400"/>
              <a:buFont typeface="DM Sans"/>
              <a:buChar char="●"/>
            </a:pPr>
            <a:r>
              <a:rPr b="0" i="0" lang="en-US" sz="2400" u="none" cap="none" strike="noStrike">
                <a:solidFill>
                  <a:srgbClr val="000000"/>
                </a:solidFill>
                <a:latin typeface="DM Sans"/>
                <a:ea typeface="DM Sans"/>
                <a:cs typeface="DM Sans"/>
                <a:sym typeface="DM Sans"/>
              </a:rPr>
              <a:t>Infers the graph by learning the </a:t>
            </a:r>
            <a:r>
              <a:rPr b="1" i="0" lang="en-US" sz="2400" u="none" cap="none" strike="noStrike">
                <a:solidFill>
                  <a:srgbClr val="000000"/>
                </a:solidFill>
                <a:latin typeface="DM Sans"/>
                <a:ea typeface="DM Sans"/>
                <a:cs typeface="DM Sans"/>
                <a:sym typeface="DM Sans"/>
              </a:rPr>
              <a:t>weighted graph adjacency matrix</a:t>
            </a:r>
            <a:r>
              <a:rPr b="0" i="0" lang="en-US" sz="2400" u="none" cap="none" strike="noStrike">
                <a:solidFill>
                  <a:srgbClr val="000000"/>
                </a:solidFill>
                <a:latin typeface="DM Sans"/>
                <a:ea typeface="DM Sans"/>
                <a:cs typeface="DM Sans"/>
                <a:sym typeface="DM Sans"/>
              </a:rPr>
              <a:t> based on the assumption of graph signal smoothness.</a:t>
            </a:r>
            <a:endParaRPr b="0" i="0" sz="2400" u="none" cap="none" strike="noStrike">
              <a:solidFill>
                <a:srgbClr val="000000"/>
              </a:solidFill>
              <a:latin typeface="DM Sans"/>
              <a:ea typeface="DM Sans"/>
              <a:cs typeface="DM Sans"/>
              <a:sym typeface="DM Sans"/>
            </a:endParaRPr>
          </a:p>
          <a:p>
            <a:pPr indent="-381000" lvl="0" marL="457200" marR="0" rtl="0" algn="l">
              <a:lnSpc>
                <a:spcPct val="110000"/>
              </a:lnSpc>
              <a:spcBef>
                <a:spcPts val="0"/>
              </a:spcBef>
              <a:spcAft>
                <a:spcPts val="0"/>
              </a:spcAft>
              <a:buClr>
                <a:srgbClr val="000000"/>
              </a:buClr>
              <a:buSzPts val="2400"/>
              <a:buFont typeface="DM Sans"/>
              <a:buChar char="●"/>
            </a:pPr>
            <a:r>
              <a:rPr b="1" i="0" lang="en-US" sz="2400" u="none" cap="none" strike="noStrike">
                <a:solidFill>
                  <a:srgbClr val="000000"/>
                </a:solidFill>
                <a:latin typeface="DM Sans"/>
                <a:ea typeface="DM Sans"/>
                <a:cs typeface="DM Sans"/>
                <a:sym typeface="DM Sans"/>
              </a:rPr>
              <a:t>Node degree penalty:</a:t>
            </a:r>
            <a:r>
              <a:rPr b="0" i="0" lang="en-US" sz="2400" u="none" cap="none" strike="noStrike">
                <a:solidFill>
                  <a:srgbClr val="000000"/>
                </a:solidFill>
                <a:latin typeface="DM Sans"/>
                <a:ea typeface="DM Sans"/>
                <a:cs typeface="DM Sans"/>
                <a:sym typeface="DM Sans"/>
              </a:rPr>
              <a:t> By penalizing nodes with small degrees, the algorithm encourages the functional connectivity graph to have a more </a:t>
            </a:r>
            <a:r>
              <a:rPr b="1" i="0" lang="en-US" sz="2400" u="none" cap="none" strike="noStrike">
                <a:solidFill>
                  <a:srgbClr val="000000"/>
                </a:solidFill>
                <a:latin typeface="DM Sans"/>
                <a:ea typeface="DM Sans"/>
                <a:cs typeface="DM Sans"/>
                <a:sym typeface="DM Sans"/>
              </a:rPr>
              <a:t>connected</a:t>
            </a:r>
            <a:r>
              <a:rPr b="0" i="0" lang="en-US" sz="2400" u="none" cap="none" strike="noStrike">
                <a:solidFill>
                  <a:srgbClr val="000000"/>
                </a:solidFill>
                <a:latin typeface="DM Sans"/>
                <a:ea typeface="DM Sans"/>
                <a:cs typeface="DM Sans"/>
                <a:sym typeface="DM Sans"/>
              </a:rPr>
              <a:t> structure.</a:t>
            </a:r>
            <a:endParaRPr b="1" i="0" sz="2400" u="none" cap="none" strike="noStrike">
              <a:solidFill>
                <a:srgbClr val="000000"/>
              </a:solidFill>
              <a:latin typeface="DM Sans"/>
              <a:ea typeface="DM Sans"/>
              <a:cs typeface="DM Sans"/>
              <a:sym typeface="DM Sans"/>
            </a:endParaRPr>
          </a:p>
        </p:txBody>
      </p:sp>
      <p:pic>
        <p:nvPicPr>
          <p:cNvPr id="528" name="Google Shape;528;g2c7be859761_0_92"/>
          <p:cNvPicPr preferRelativeResize="0"/>
          <p:nvPr/>
        </p:nvPicPr>
        <p:blipFill rotWithShape="1">
          <a:blip r:embed="rId6">
            <a:alphaModFix/>
          </a:blip>
          <a:srcRect b="0" l="0" r="0" t="0"/>
          <a:stretch/>
        </p:blipFill>
        <p:spPr>
          <a:xfrm>
            <a:off x="14544646" y="3068820"/>
            <a:ext cx="2810882" cy="1329667"/>
          </a:xfrm>
          <a:prstGeom prst="rect">
            <a:avLst/>
          </a:prstGeom>
          <a:noFill/>
          <a:ln>
            <a:noFill/>
          </a:ln>
        </p:spPr>
      </p:pic>
      <p:cxnSp>
        <p:nvCxnSpPr>
          <p:cNvPr id="529" name="Google Shape;529;g2c7be859761_0_92"/>
          <p:cNvCxnSpPr>
            <a:stCxn id="528" idx="2"/>
          </p:cNvCxnSpPr>
          <p:nvPr/>
        </p:nvCxnSpPr>
        <p:spPr>
          <a:xfrm>
            <a:off x="15950087" y="4398487"/>
            <a:ext cx="12900" cy="420000"/>
          </a:xfrm>
          <a:prstGeom prst="straightConnector1">
            <a:avLst/>
          </a:prstGeom>
          <a:noFill/>
          <a:ln cap="flat" cmpd="sng" w="9525">
            <a:solidFill>
              <a:schemeClr val="dk2"/>
            </a:solidFill>
            <a:prstDash val="solid"/>
            <a:round/>
            <a:headEnd len="sm" w="sm" type="none"/>
            <a:tailEnd len="med" w="med" type="triangle"/>
          </a:ln>
        </p:spPr>
      </p:cxnSp>
      <p:sp>
        <p:nvSpPr>
          <p:cNvPr id="530" name="Google Shape;530;g2c7be859761_0_92"/>
          <p:cNvSpPr txBox="1"/>
          <p:nvPr/>
        </p:nvSpPr>
        <p:spPr>
          <a:xfrm>
            <a:off x="14595184" y="2640927"/>
            <a:ext cx="30585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Simplified optimization function (Kalofolias):</a:t>
            </a:r>
            <a:endParaRPr b="0" i="0" sz="1400" u="none" cap="none" strike="noStrike">
              <a:solidFill>
                <a:schemeClr val="dk1"/>
              </a:solidFill>
              <a:latin typeface="Calibri"/>
              <a:ea typeface="Calibri"/>
              <a:cs typeface="Calibri"/>
              <a:sym typeface="Calibri"/>
            </a:endParaRPr>
          </a:p>
        </p:txBody>
      </p:sp>
      <p:sp>
        <p:nvSpPr>
          <p:cNvPr id="531" name="Google Shape;531;g2c7be859761_0_92"/>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df0295ab8e_0_178"/>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SGFC Experiments - </a:t>
            </a:r>
            <a:r>
              <a:rPr b="1" i="0" lang="en-US" sz="4500" u="none" cap="none" strike="noStrike">
                <a:solidFill>
                  <a:srgbClr val="FF0000"/>
                </a:solidFill>
                <a:latin typeface="DM Sans"/>
                <a:ea typeface="DM Sans"/>
                <a:cs typeface="DM Sans"/>
                <a:sym typeface="DM Sans"/>
              </a:rPr>
              <a:t>Dataset Selection</a:t>
            </a:r>
            <a:endParaRPr b="0" i="0" sz="1400" u="none" cap="none" strike="noStrike">
              <a:solidFill>
                <a:srgbClr val="FF0000"/>
              </a:solidFill>
              <a:latin typeface="Arial"/>
              <a:ea typeface="Arial"/>
              <a:cs typeface="Arial"/>
              <a:sym typeface="Arial"/>
            </a:endParaRPr>
          </a:p>
        </p:txBody>
      </p:sp>
      <p:sp>
        <p:nvSpPr>
          <p:cNvPr id="537" name="Google Shape;537;g2df0295ab8e_0_178"/>
          <p:cNvSpPr/>
          <p:nvPr/>
        </p:nvSpPr>
        <p:spPr>
          <a:xfrm>
            <a:off x="10527681" y="80757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538" name="Google Shape;538;g2df0295ab8e_0_178"/>
          <p:cNvSpPr txBox="1"/>
          <p:nvPr/>
        </p:nvSpPr>
        <p:spPr>
          <a:xfrm>
            <a:off x="874250" y="2238975"/>
            <a:ext cx="7830000" cy="4821000"/>
          </a:xfrm>
          <a:prstGeom prst="rect">
            <a:avLst/>
          </a:prstGeom>
          <a:noFill/>
          <a:ln>
            <a:noFill/>
          </a:ln>
        </p:spPr>
        <p:txBody>
          <a:bodyPr anchorCtr="0" anchor="t" bIns="0" lIns="0" spcFirstLastPara="1" rIns="0" wrap="square" tIns="0">
            <a:spAutoFit/>
          </a:bodyPr>
          <a:lstStyle/>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Utilized the Human Connectome Project (HCP) 900 Subject Release.</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Included individuals who participated in all 9 fMRI conditions (7 task, 2 rest).</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Final sample: n = 506 (237 males, ages 22-37).</a:t>
            </a:r>
            <a:endParaRPr b="0" i="0" sz="3600" u="none" cap="none" strike="noStrike">
              <a:solidFill>
                <a:srgbClr val="000000"/>
              </a:solidFill>
              <a:latin typeface="DM Sans"/>
              <a:ea typeface="DM Sans"/>
              <a:cs typeface="DM Sans"/>
              <a:sym typeface="DM Sans"/>
            </a:endParaRPr>
          </a:p>
        </p:txBody>
      </p:sp>
      <p:pic>
        <p:nvPicPr>
          <p:cNvPr id="539" name="Google Shape;539;g2df0295ab8e_0_178"/>
          <p:cNvPicPr preferRelativeResize="0"/>
          <p:nvPr/>
        </p:nvPicPr>
        <p:blipFill rotWithShape="1">
          <a:blip r:embed="rId4">
            <a:alphaModFix/>
          </a:blip>
          <a:srcRect b="0" l="0" r="0" t="0"/>
          <a:stretch/>
        </p:blipFill>
        <p:spPr>
          <a:xfrm>
            <a:off x="8856650" y="1908775"/>
            <a:ext cx="9360549" cy="3908800"/>
          </a:xfrm>
          <a:prstGeom prst="rect">
            <a:avLst/>
          </a:prstGeom>
          <a:noFill/>
          <a:ln>
            <a:noFill/>
          </a:ln>
        </p:spPr>
      </p:pic>
      <p:sp>
        <p:nvSpPr>
          <p:cNvPr id="540" name="Google Shape;540;g2df0295ab8e_0_178"/>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df0295ab8e_0_191"/>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SGFC Experiments - </a:t>
            </a:r>
            <a:r>
              <a:rPr b="1" i="0" lang="en-US" sz="4500" u="none" cap="none" strike="noStrike">
                <a:solidFill>
                  <a:srgbClr val="FF0000"/>
                </a:solidFill>
                <a:latin typeface="DM Sans"/>
                <a:ea typeface="DM Sans"/>
                <a:cs typeface="DM Sans"/>
                <a:sym typeface="DM Sans"/>
              </a:rPr>
              <a:t>fMRI Processing</a:t>
            </a:r>
            <a:endParaRPr b="0" i="0" sz="1400" u="none" cap="none" strike="noStrike">
              <a:solidFill>
                <a:srgbClr val="FF0000"/>
              </a:solidFill>
              <a:latin typeface="Arial"/>
              <a:ea typeface="Arial"/>
              <a:cs typeface="Arial"/>
              <a:sym typeface="Arial"/>
            </a:endParaRPr>
          </a:p>
        </p:txBody>
      </p:sp>
      <p:sp>
        <p:nvSpPr>
          <p:cNvPr id="546" name="Google Shape;546;g2df0295ab8e_0_191"/>
          <p:cNvSpPr/>
          <p:nvPr/>
        </p:nvSpPr>
        <p:spPr>
          <a:xfrm>
            <a:off x="14185031" y="-71774"/>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547" name="Google Shape;547;g2df0295ab8e_0_191"/>
          <p:cNvSpPr txBox="1"/>
          <p:nvPr/>
        </p:nvSpPr>
        <p:spPr>
          <a:xfrm>
            <a:off x="874250" y="2238975"/>
            <a:ext cx="16537800" cy="70560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Applied the HCP minimal preprocessing pipeline (Glasser et al., 2013) with:</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Artifact removal</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Motion correction</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Registration to standard space</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Additional preprocessing steps: </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Regression of covariates of no interest (linear and quadratic drifts, CSF, white matter, gray matter signals)</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Regression of a 24-parameter motion model.</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sng" cap="none" strike="noStrike">
                <a:solidFill>
                  <a:srgbClr val="000000"/>
                </a:solidFill>
                <a:latin typeface="DM Sans"/>
                <a:ea typeface="DM Sans"/>
                <a:cs typeface="DM Sans"/>
                <a:sym typeface="DM Sans"/>
              </a:rPr>
              <a:t>Note</a:t>
            </a:r>
            <a:r>
              <a:rPr b="0" i="0" lang="en-US" sz="3600" u="none" cap="none" strike="noStrike">
                <a:solidFill>
                  <a:srgbClr val="000000"/>
                </a:solidFill>
                <a:latin typeface="DM Sans"/>
                <a:ea typeface="DM Sans"/>
                <a:cs typeface="DM Sans"/>
                <a:sym typeface="DM Sans"/>
              </a:rPr>
              <a:t>: “Regression” means statistically removed or accounted for in the data analysis process</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Measures taken to mitigate motion effects on functional connectivity.</a:t>
            </a:r>
            <a:endParaRPr b="0" i="0" sz="3600" u="none" cap="none" strike="noStrike">
              <a:solidFill>
                <a:srgbClr val="000000"/>
              </a:solidFill>
              <a:latin typeface="DM Sans"/>
              <a:ea typeface="DM Sans"/>
              <a:cs typeface="DM Sans"/>
              <a:sym typeface="DM Sans"/>
            </a:endParaRPr>
          </a:p>
        </p:txBody>
      </p:sp>
      <p:sp>
        <p:nvSpPr>
          <p:cNvPr id="548" name="Google Shape;548;g2df0295ab8e_0_191"/>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df0295ab8e_0_197"/>
          <p:cNvSpPr txBox="1"/>
          <p:nvPr/>
        </p:nvSpPr>
        <p:spPr>
          <a:xfrm>
            <a:off x="874250" y="1063675"/>
            <a:ext cx="17413800" cy="646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200" u="none" cap="none" strike="noStrike">
                <a:solidFill>
                  <a:srgbClr val="000000"/>
                </a:solidFill>
                <a:latin typeface="DM Sans"/>
                <a:ea typeface="DM Sans"/>
                <a:cs typeface="DM Sans"/>
                <a:sym typeface="DM Sans"/>
              </a:rPr>
              <a:t>Experiment 1 - </a:t>
            </a:r>
            <a:r>
              <a:rPr b="1" i="0" lang="en-US" sz="4200" u="none" cap="none" strike="noStrike">
                <a:solidFill>
                  <a:srgbClr val="FF0000"/>
                </a:solidFill>
                <a:latin typeface="DM Sans"/>
                <a:ea typeface="DM Sans"/>
                <a:cs typeface="DM Sans"/>
                <a:sym typeface="DM Sans"/>
              </a:rPr>
              <a:t>Comparison of SGFC and CFC for Fingerprinting</a:t>
            </a:r>
            <a:endParaRPr b="0" i="0" sz="4200" u="none" cap="none" strike="noStrike">
              <a:solidFill>
                <a:srgbClr val="FF0000"/>
              </a:solidFill>
              <a:latin typeface="Arial"/>
              <a:ea typeface="Arial"/>
              <a:cs typeface="Arial"/>
              <a:sym typeface="Arial"/>
            </a:endParaRPr>
          </a:p>
        </p:txBody>
      </p:sp>
      <p:sp>
        <p:nvSpPr>
          <p:cNvPr id="554" name="Google Shape;554;g2df0295ab8e_0_197"/>
          <p:cNvSpPr txBox="1"/>
          <p:nvPr/>
        </p:nvSpPr>
        <p:spPr>
          <a:xfrm>
            <a:off x="875100" y="6063625"/>
            <a:ext cx="17413800" cy="34047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latin typeface="DM Sans"/>
                <a:ea typeface="DM Sans"/>
                <a:cs typeface="DM Sans"/>
                <a:sym typeface="DM Sans"/>
              </a:rPr>
              <a:t>Results:</a:t>
            </a:r>
            <a:endParaRPr b="1"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SGFC achieved </a:t>
            </a:r>
            <a:r>
              <a:rPr b="1" i="0" lang="en-US" sz="2800" u="none" cap="none" strike="noStrike">
                <a:solidFill>
                  <a:srgbClr val="000000"/>
                </a:solidFill>
                <a:latin typeface="DM Sans"/>
                <a:ea typeface="DM Sans"/>
                <a:cs typeface="DM Sans"/>
                <a:sym typeface="DM Sans"/>
              </a:rPr>
              <a:t>higher fingerprinting accuracy</a:t>
            </a:r>
            <a:r>
              <a:rPr b="0" i="0" lang="en-US" sz="2800" u="none" cap="none" strike="noStrike">
                <a:solidFill>
                  <a:srgbClr val="000000"/>
                </a:solidFill>
                <a:latin typeface="DM Sans"/>
                <a:ea typeface="DM Sans"/>
                <a:cs typeface="DM Sans"/>
                <a:sym typeface="DM Sans"/>
              </a:rPr>
              <a:t> compared to CFC.</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Significant improvement observed, especially with </a:t>
            </a:r>
            <a:r>
              <a:rPr b="1" i="0" lang="en-US" sz="2800" u="none" cap="none" strike="noStrike">
                <a:solidFill>
                  <a:srgbClr val="000000"/>
                </a:solidFill>
                <a:latin typeface="DM Sans"/>
                <a:ea typeface="DM Sans"/>
                <a:cs typeface="DM Sans"/>
                <a:sym typeface="DM Sans"/>
              </a:rPr>
              <a:t>shorter fMRI scanning</a:t>
            </a:r>
            <a:r>
              <a:rPr b="0" i="0" lang="en-US" sz="2800" u="none" cap="none" strike="noStrike">
                <a:solidFill>
                  <a:srgbClr val="000000"/>
                </a:solidFill>
                <a:latin typeface="DM Sans"/>
                <a:ea typeface="DM Sans"/>
                <a:cs typeface="DM Sans"/>
                <a:sym typeface="DM Sans"/>
              </a:rPr>
              <a:t> lengths (176 TRs)</a:t>
            </a:r>
            <a:endParaRPr b="0" i="0" sz="2800" u="none" cap="none" strike="noStrike">
              <a:solidFill>
                <a:srgbClr val="000000"/>
              </a:solidFill>
              <a:latin typeface="DM Sans"/>
              <a:ea typeface="DM Sans"/>
              <a:cs typeface="DM Sans"/>
              <a:sym typeface="DM Sans"/>
            </a:endParaRPr>
          </a:p>
          <a:p>
            <a:pPr indent="-406400" lvl="1" marL="914400" marR="0" rtl="0" algn="l">
              <a:lnSpc>
                <a:spcPct val="12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There is </a:t>
            </a:r>
            <a:r>
              <a:rPr b="1" i="0" lang="en-US" sz="2800" u="none" cap="none" strike="noStrike">
                <a:solidFill>
                  <a:srgbClr val="000000"/>
                </a:solidFill>
                <a:latin typeface="DM Sans"/>
                <a:ea typeface="DM Sans"/>
                <a:cs typeface="DM Sans"/>
                <a:sym typeface="DM Sans"/>
              </a:rPr>
              <a:t>no significant difference</a:t>
            </a:r>
            <a:r>
              <a:rPr b="0" i="0" lang="en-US" sz="2800" u="none" cap="none" strike="noStrike">
                <a:solidFill>
                  <a:srgbClr val="000000"/>
                </a:solidFill>
                <a:latin typeface="DM Sans"/>
                <a:ea typeface="DM Sans"/>
                <a:cs typeface="DM Sans"/>
                <a:sym typeface="DM Sans"/>
              </a:rPr>
              <a:t> in performance between logarithmic </a:t>
            </a:r>
            <a:r>
              <a:rPr b="1" i="0" lang="en-US" sz="2800" u="none" cap="none" strike="noStrike">
                <a:solidFill>
                  <a:srgbClr val="000000"/>
                </a:solidFill>
                <a:latin typeface="DM Sans"/>
                <a:ea typeface="DM Sans"/>
                <a:cs typeface="DM Sans"/>
                <a:sym typeface="DM Sans"/>
              </a:rPr>
              <a:t>regularization</a:t>
            </a:r>
            <a:r>
              <a:rPr b="0" i="0" lang="en-US" sz="2800" u="none" cap="none" strike="noStrike">
                <a:solidFill>
                  <a:srgbClr val="000000"/>
                </a:solidFill>
                <a:latin typeface="DM Sans"/>
                <a:ea typeface="DM Sans"/>
                <a:cs typeface="DM Sans"/>
                <a:sym typeface="DM Sans"/>
              </a:rPr>
              <a:t> graphs and l2-based regularization graphs, both performing significantly better than correlation-based graphs.</a:t>
            </a:r>
            <a:endParaRPr b="0" i="0" sz="2800" u="none" cap="none" strike="noStrike">
              <a:solidFill>
                <a:schemeClr val="dk1"/>
              </a:solidFill>
              <a:highlight>
                <a:srgbClr val="F9F9FE"/>
              </a:highlight>
              <a:latin typeface="Roboto"/>
              <a:ea typeface="Roboto"/>
              <a:cs typeface="Roboto"/>
              <a:sym typeface="Roboto"/>
            </a:endParaRPr>
          </a:p>
          <a:p>
            <a:pPr indent="-406400" lvl="1" marL="914400" marR="0" rtl="0" algn="l">
              <a:lnSpc>
                <a:spcPct val="12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In most methods and tasks an SGFC graph with </a:t>
            </a:r>
            <a:r>
              <a:rPr b="1" i="0" lang="en-US" sz="2800" u="none" cap="none" strike="noStrike">
                <a:solidFill>
                  <a:srgbClr val="000000"/>
                </a:solidFill>
                <a:latin typeface="DM Sans"/>
                <a:ea typeface="DM Sans"/>
                <a:cs typeface="DM Sans"/>
                <a:sym typeface="DM Sans"/>
              </a:rPr>
              <a:t>logarithmic regularization</a:t>
            </a:r>
            <a:r>
              <a:rPr b="0" i="0" lang="en-US" sz="2800" u="none" cap="none" strike="noStrike">
                <a:solidFill>
                  <a:srgbClr val="000000"/>
                </a:solidFill>
                <a:latin typeface="DM Sans"/>
                <a:ea typeface="DM Sans"/>
                <a:cs typeface="DM Sans"/>
                <a:sym typeface="DM Sans"/>
              </a:rPr>
              <a:t> produces the </a:t>
            </a:r>
            <a:r>
              <a:rPr b="1" i="0" lang="en-US" sz="2800" u="none" cap="none" strike="noStrike">
                <a:solidFill>
                  <a:srgbClr val="000000"/>
                </a:solidFill>
                <a:latin typeface="DM Sans"/>
                <a:ea typeface="DM Sans"/>
                <a:cs typeface="DM Sans"/>
                <a:sym typeface="DM Sans"/>
              </a:rPr>
              <a:t>highest-quality fingerprinting</a:t>
            </a:r>
            <a:r>
              <a:rPr b="0" i="0" lang="en-US" sz="2800" u="none" cap="none" strike="noStrike">
                <a:solidFill>
                  <a:srgbClr val="000000"/>
                </a:solidFill>
                <a:latin typeface="DM Sans"/>
                <a:ea typeface="DM Sans"/>
                <a:cs typeface="DM Sans"/>
                <a:sym typeface="DM Sans"/>
              </a:rPr>
              <a:t>.</a:t>
            </a:r>
            <a:endParaRPr b="0" i="0" sz="2800" u="none" cap="none" strike="noStrike">
              <a:solidFill>
                <a:srgbClr val="000000"/>
              </a:solidFill>
              <a:latin typeface="DM Sans"/>
              <a:ea typeface="DM Sans"/>
              <a:cs typeface="DM Sans"/>
              <a:sym typeface="DM Sans"/>
            </a:endParaRPr>
          </a:p>
        </p:txBody>
      </p:sp>
      <p:pic>
        <p:nvPicPr>
          <p:cNvPr id="555" name="Google Shape;555;g2df0295ab8e_0_197"/>
          <p:cNvPicPr preferRelativeResize="0"/>
          <p:nvPr/>
        </p:nvPicPr>
        <p:blipFill rotWithShape="1">
          <a:blip r:embed="rId3">
            <a:alphaModFix/>
          </a:blip>
          <a:srcRect b="0" l="0" r="0" t="0"/>
          <a:stretch/>
        </p:blipFill>
        <p:spPr>
          <a:xfrm>
            <a:off x="8928476" y="2771600"/>
            <a:ext cx="9286250" cy="2902351"/>
          </a:xfrm>
          <a:prstGeom prst="rect">
            <a:avLst/>
          </a:prstGeom>
          <a:noFill/>
          <a:ln>
            <a:noFill/>
          </a:ln>
        </p:spPr>
      </p:pic>
      <p:sp>
        <p:nvSpPr>
          <p:cNvPr id="556" name="Google Shape;556;g2df0295ab8e_0_197"/>
          <p:cNvSpPr txBox="1"/>
          <p:nvPr/>
        </p:nvSpPr>
        <p:spPr>
          <a:xfrm>
            <a:off x="874250" y="2157050"/>
            <a:ext cx="8123100" cy="35169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10000"/>
              </a:lnSpc>
              <a:spcBef>
                <a:spcPts val="0"/>
              </a:spcBef>
              <a:spcAft>
                <a:spcPts val="0"/>
              </a:spcAft>
              <a:buClr>
                <a:schemeClr val="dk1"/>
              </a:buClr>
              <a:buSzPts val="2800"/>
              <a:buFont typeface="DM Sans"/>
              <a:buChar char="●"/>
            </a:pPr>
            <a:r>
              <a:rPr b="1" i="0" lang="en-US" sz="2800" u="none" cap="none" strike="noStrike">
                <a:solidFill>
                  <a:schemeClr val="dk1"/>
                </a:solidFill>
                <a:latin typeface="DM Sans"/>
                <a:ea typeface="DM Sans"/>
                <a:cs typeface="DM Sans"/>
                <a:sym typeface="DM Sans"/>
              </a:rPr>
              <a:t>Experiment Description:</a:t>
            </a:r>
            <a:endParaRPr b="1" i="0" sz="2800" u="none" cap="none" strike="noStrike">
              <a:solidFill>
                <a:schemeClr val="dk1"/>
              </a:solidFill>
              <a:latin typeface="DM Sans"/>
              <a:ea typeface="DM Sans"/>
              <a:cs typeface="DM Sans"/>
              <a:sym typeface="DM Sans"/>
            </a:endParaRPr>
          </a:p>
          <a:p>
            <a:pPr indent="-406400" lvl="1" marL="914400" marR="0" rtl="0" algn="l">
              <a:lnSpc>
                <a:spcPct val="110000"/>
              </a:lnSpc>
              <a:spcBef>
                <a:spcPts val="0"/>
              </a:spcBef>
              <a:spcAft>
                <a:spcPts val="0"/>
              </a:spcAft>
              <a:buClr>
                <a:schemeClr val="dk1"/>
              </a:buClr>
              <a:buSzPts val="2800"/>
              <a:buFont typeface="DM Sans"/>
              <a:buChar char="○"/>
            </a:pPr>
            <a:r>
              <a:rPr b="0" i="0" lang="en-US" sz="2800" u="sng" cap="none" strike="noStrike">
                <a:solidFill>
                  <a:schemeClr val="dk1"/>
                </a:solidFill>
                <a:latin typeface="DM Sans"/>
                <a:ea typeface="DM Sans"/>
                <a:cs typeface="DM Sans"/>
                <a:sym typeface="DM Sans"/>
              </a:rPr>
              <a:t>Compared</a:t>
            </a:r>
            <a:r>
              <a:rPr b="0" i="0" lang="en-US" sz="2800" u="none" cap="none" strike="noStrike">
                <a:solidFill>
                  <a:schemeClr val="dk1"/>
                </a:solidFill>
                <a:latin typeface="DM Sans"/>
                <a:ea typeface="DM Sans"/>
                <a:cs typeface="DM Sans"/>
                <a:sym typeface="DM Sans"/>
              </a:rPr>
              <a:t> Smooth Graph Functional Connectivity (</a:t>
            </a:r>
            <a:r>
              <a:rPr b="1" i="0" lang="en-US" sz="2800" u="none" cap="none" strike="noStrike">
                <a:solidFill>
                  <a:schemeClr val="dk1"/>
                </a:solidFill>
                <a:latin typeface="DM Sans"/>
                <a:ea typeface="DM Sans"/>
                <a:cs typeface="DM Sans"/>
                <a:sym typeface="DM Sans"/>
              </a:rPr>
              <a:t>SGFC</a:t>
            </a:r>
            <a:r>
              <a:rPr b="0" i="0" lang="en-US" sz="2800" u="none" cap="none" strike="noStrike">
                <a:solidFill>
                  <a:schemeClr val="dk1"/>
                </a:solidFill>
                <a:latin typeface="DM Sans"/>
                <a:ea typeface="DM Sans"/>
                <a:cs typeface="DM Sans"/>
                <a:sym typeface="DM Sans"/>
              </a:rPr>
              <a:t>) with Correlation Functional Connectivity (</a:t>
            </a:r>
            <a:r>
              <a:rPr b="1" i="0" lang="en-US" sz="2800" u="none" cap="none" strike="noStrike">
                <a:solidFill>
                  <a:schemeClr val="dk1"/>
                </a:solidFill>
                <a:latin typeface="DM Sans"/>
                <a:ea typeface="DM Sans"/>
                <a:cs typeface="DM Sans"/>
                <a:sym typeface="DM Sans"/>
              </a:rPr>
              <a:t>CFC</a:t>
            </a:r>
            <a:r>
              <a:rPr b="0" i="0" lang="en-US" sz="2800" u="none" cap="none" strike="noStrike">
                <a:solidFill>
                  <a:schemeClr val="dk1"/>
                </a:solidFill>
                <a:latin typeface="DM Sans"/>
                <a:ea typeface="DM Sans"/>
                <a:cs typeface="DM Sans"/>
                <a:sym typeface="DM Sans"/>
              </a:rPr>
              <a:t>) for participant identification (</a:t>
            </a:r>
            <a:r>
              <a:rPr b="1" i="0" lang="en-US" sz="2800" u="none" cap="none" strike="noStrike">
                <a:solidFill>
                  <a:schemeClr val="dk1"/>
                </a:solidFill>
                <a:latin typeface="DM Sans"/>
                <a:ea typeface="DM Sans"/>
                <a:cs typeface="DM Sans"/>
                <a:sym typeface="DM Sans"/>
              </a:rPr>
              <a:t>fingerprinting</a:t>
            </a:r>
            <a:r>
              <a:rPr b="0" i="0" lang="en-US" sz="2800" u="none" cap="none" strike="noStrike">
                <a:solidFill>
                  <a:schemeClr val="dk1"/>
                </a:solidFill>
                <a:latin typeface="DM Sans"/>
                <a:ea typeface="DM Sans"/>
                <a:cs typeface="DM Sans"/>
                <a:sym typeface="DM Sans"/>
              </a:rPr>
              <a:t>).</a:t>
            </a:r>
            <a:endParaRPr b="0" i="0" sz="2800" u="none" cap="none" strike="noStrike">
              <a:solidFill>
                <a:schemeClr val="dk1"/>
              </a:solidFill>
              <a:latin typeface="DM Sans"/>
              <a:ea typeface="DM Sans"/>
              <a:cs typeface="DM Sans"/>
              <a:sym typeface="DM Sans"/>
            </a:endParaRPr>
          </a:p>
          <a:p>
            <a:pPr indent="-406400" lvl="1" marL="914400" marR="0" rtl="0" algn="l">
              <a:lnSpc>
                <a:spcPct val="110000"/>
              </a:lnSpc>
              <a:spcBef>
                <a:spcPts val="0"/>
              </a:spcBef>
              <a:spcAft>
                <a:spcPts val="0"/>
              </a:spcAft>
              <a:buClr>
                <a:schemeClr val="dk1"/>
              </a:buClr>
              <a:buSzPts val="2800"/>
              <a:buFont typeface="DM Sans"/>
              <a:buChar char="○"/>
            </a:pPr>
            <a:r>
              <a:rPr b="0" i="0" lang="en-US" sz="2800" u="sng" cap="none" strike="noStrike">
                <a:solidFill>
                  <a:schemeClr val="dk1"/>
                </a:solidFill>
                <a:latin typeface="DM Sans"/>
                <a:ea typeface="DM Sans"/>
                <a:cs typeface="DM Sans"/>
                <a:sym typeface="DM Sans"/>
              </a:rPr>
              <a:t>Evaluated</a:t>
            </a:r>
            <a:r>
              <a:rPr b="0" i="0" lang="en-US" sz="2800" u="none" cap="none" strike="noStrike">
                <a:solidFill>
                  <a:schemeClr val="dk1"/>
                </a:solidFill>
                <a:latin typeface="DM Sans"/>
                <a:ea typeface="DM Sans"/>
                <a:cs typeface="DM Sans"/>
                <a:sym typeface="DM Sans"/>
              </a:rPr>
              <a:t> fingerprinting </a:t>
            </a:r>
            <a:r>
              <a:rPr b="1" i="0" lang="en-US" sz="2800" u="none" cap="none" strike="noStrike">
                <a:solidFill>
                  <a:schemeClr val="dk1"/>
                </a:solidFill>
                <a:latin typeface="DM Sans"/>
                <a:ea typeface="DM Sans"/>
                <a:cs typeface="DM Sans"/>
                <a:sym typeface="DM Sans"/>
              </a:rPr>
              <a:t>accuracy</a:t>
            </a:r>
            <a:r>
              <a:rPr b="0" i="0" lang="en-US" sz="2800" u="none" cap="none" strike="noStrike">
                <a:solidFill>
                  <a:schemeClr val="dk1"/>
                </a:solidFill>
                <a:latin typeface="DM Sans"/>
                <a:ea typeface="DM Sans"/>
                <a:cs typeface="DM Sans"/>
                <a:sym typeface="DM Sans"/>
              </a:rPr>
              <a:t> across different experiment settings (7 tasks, 2 rests)</a:t>
            </a:r>
            <a:endParaRPr b="0" i="0" sz="3200" u="none" cap="none" strike="noStrike">
              <a:solidFill>
                <a:schemeClr val="dk1"/>
              </a:solidFill>
              <a:latin typeface="Calibri"/>
              <a:ea typeface="Calibri"/>
              <a:cs typeface="Calibri"/>
              <a:sym typeface="Calibri"/>
            </a:endParaRPr>
          </a:p>
        </p:txBody>
      </p:sp>
      <p:sp>
        <p:nvSpPr>
          <p:cNvPr id="557" name="Google Shape;557;g2df0295ab8e_0_197"/>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df0295ab8e_0_207"/>
          <p:cNvSpPr txBox="1"/>
          <p:nvPr/>
        </p:nvSpPr>
        <p:spPr>
          <a:xfrm>
            <a:off x="874250" y="1063675"/>
            <a:ext cx="17413800" cy="646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200" u="none" cap="none" strike="noStrike">
                <a:solidFill>
                  <a:srgbClr val="000000"/>
                </a:solidFill>
                <a:latin typeface="DM Sans"/>
                <a:ea typeface="DM Sans"/>
                <a:cs typeface="DM Sans"/>
                <a:sym typeface="DM Sans"/>
              </a:rPr>
              <a:t>Experiment 2 - </a:t>
            </a:r>
            <a:r>
              <a:rPr b="1" i="0" lang="en-US" sz="4200" u="none" cap="none" strike="noStrike">
                <a:solidFill>
                  <a:srgbClr val="FF0000"/>
                </a:solidFill>
                <a:latin typeface="DM Sans"/>
                <a:ea typeface="DM Sans"/>
                <a:cs typeface="DM Sans"/>
                <a:sym typeface="DM Sans"/>
              </a:rPr>
              <a:t>Prediction of Fluid Intelligence using SGFC</a:t>
            </a:r>
            <a:endParaRPr b="0" i="0" sz="4200" u="none" cap="none" strike="noStrike">
              <a:solidFill>
                <a:srgbClr val="FF0000"/>
              </a:solidFill>
              <a:latin typeface="Arial"/>
              <a:ea typeface="Arial"/>
              <a:cs typeface="Arial"/>
              <a:sym typeface="Arial"/>
            </a:endParaRPr>
          </a:p>
        </p:txBody>
      </p:sp>
      <p:sp>
        <p:nvSpPr>
          <p:cNvPr id="563" name="Google Shape;563;g2df0295ab8e_0_207"/>
          <p:cNvSpPr/>
          <p:nvPr/>
        </p:nvSpPr>
        <p:spPr>
          <a:xfrm>
            <a:off x="15861681" y="7545301"/>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564" name="Google Shape;564;g2df0295ab8e_0_207"/>
          <p:cNvSpPr txBox="1"/>
          <p:nvPr/>
        </p:nvSpPr>
        <p:spPr>
          <a:xfrm>
            <a:off x="875100" y="2329825"/>
            <a:ext cx="8649900" cy="28014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latin typeface="DM Sans"/>
                <a:ea typeface="DM Sans"/>
                <a:cs typeface="DM Sans"/>
                <a:sym typeface="DM Sans"/>
              </a:rPr>
              <a:t>Experiment Description:</a:t>
            </a:r>
            <a:endParaRPr b="1"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Used SGFC to </a:t>
            </a:r>
            <a:r>
              <a:rPr b="1" i="0" lang="en-US" sz="2800" u="none" cap="none" strike="noStrike">
                <a:solidFill>
                  <a:srgbClr val="000000"/>
                </a:solidFill>
                <a:latin typeface="DM Sans"/>
                <a:ea typeface="DM Sans"/>
                <a:cs typeface="DM Sans"/>
                <a:sym typeface="DM Sans"/>
              </a:rPr>
              <a:t>predict fluid intelligence</a:t>
            </a:r>
            <a:r>
              <a:rPr b="0" i="0" lang="en-US" sz="2800" u="none" cap="none" strike="noStrike">
                <a:solidFill>
                  <a:srgbClr val="000000"/>
                </a:solidFill>
                <a:latin typeface="DM Sans"/>
                <a:ea typeface="DM Sans"/>
                <a:cs typeface="DM Sans"/>
                <a:sym typeface="DM Sans"/>
              </a:rPr>
              <a:t> based on functional connectivity patterns.</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Investigated the </a:t>
            </a:r>
            <a:r>
              <a:rPr b="1" i="0" lang="en-US" sz="2800" u="none" cap="none" strike="noStrike">
                <a:solidFill>
                  <a:srgbClr val="000000"/>
                </a:solidFill>
                <a:latin typeface="DM Sans"/>
                <a:ea typeface="DM Sans"/>
                <a:cs typeface="DM Sans"/>
                <a:sym typeface="DM Sans"/>
              </a:rPr>
              <a:t>cognitive relevance of SGFC</a:t>
            </a:r>
            <a:r>
              <a:rPr b="0" i="0" lang="en-US" sz="2800" u="none" cap="none" strike="noStrike">
                <a:solidFill>
                  <a:srgbClr val="000000"/>
                </a:solidFill>
                <a:latin typeface="DM Sans"/>
                <a:ea typeface="DM Sans"/>
                <a:cs typeface="DM Sans"/>
                <a:sym typeface="DM Sans"/>
              </a:rPr>
              <a:t> in predicting individual differences in fluid intelligence.</a:t>
            </a:r>
            <a:endParaRPr b="0" i="0" sz="2800" u="none" cap="none" strike="noStrike">
              <a:solidFill>
                <a:srgbClr val="000000"/>
              </a:solidFill>
              <a:latin typeface="DM Sans"/>
              <a:ea typeface="DM Sans"/>
              <a:cs typeface="DM Sans"/>
              <a:sym typeface="DM Sans"/>
            </a:endParaRPr>
          </a:p>
        </p:txBody>
      </p:sp>
      <p:pic>
        <p:nvPicPr>
          <p:cNvPr id="565" name="Google Shape;565;g2df0295ab8e_0_207"/>
          <p:cNvPicPr preferRelativeResize="0"/>
          <p:nvPr/>
        </p:nvPicPr>
        <p:blipFill rotWithShape="1">
          <a:blip r:embed="rId4">
            <a:alphaModFix/>
          </a:blip>
          <a:srcRect b="0" l="0" r="0" t="0"/>
          <a:stretch/>
        </p:blipFill>
        <p:spPr>
          <a:xfrm>
            <a:off x="9849125" y="2163550"/>
            <a:ext cx="12063016" cy="3627975"/>
          </a:xfrm>
          <a:prstGeom prst="rect">
            <a:avLst/>
          </a:prstGeom>
          <a:noFill/>
          <a:ln>
            <a:noFill/>
          </a:ln>
        </p:spPr>
      </p:pic>
      <p:sp>
        <p:nvSpPr>
          <p:cNvPr id="566" name="Google Shape;566;g2df0295ab8e_0_207"/>
          <p:cNvSpPr txBox="1"/>
          <p:nvPr/>
        </p:nvSpPr>
        <p:spPr>
          <a:xfrm>
            <a:off x="875100" y="5530225"/>
            <a:ext cx="17413800" cy="28014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latin typeface="DM Sans"/>
                <a:ea typeface="DM Sans"/>
                <a:cs typeface="DM Sans"/>
                <a:sym typeface="DM Sans"/>
              </a:rPr>
              <a:t>Results:</a:t>
            </a:r>
            <a:endParaRPr b="1"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SGFC demonstrated predictive power for fluid intelligence.</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Validated the cognitive relevance of SGFC in capturing individual cognitive traits.</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Significant differences in prediction performance are indicated by colored brackets: </a:t>
            </a:r>
            <a:endParaRPr b="0" i="0" sz="2800" u="none" cap="none" strike="noStrike">
              <a:solidFill>
                <a:srgbClr val="000000"/>
              </a:solidFill>
              <a:latin typeface="DM Sans"/>
              <a:ea typeface="DM Sans"/>
              <a:cs typeface="DM Sans"/>
              <a:sym typeface="DM Sans"/>
            </a:endParaRPr>
          </a:p>
          <a:p>
            <a:pPr indent="-406400" lvl="2" marL="13716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FF0000"/>
                </a:solidFill>
                <a:latin typeface="DM Sans"/>
                <a:ea typeface="DM Sans"/>
                <a:cs typeface="DM Sans"/>
                <a:sym typeface="DM Sans"/>
              </a:rPr>
              <a:t>red</a:t>
            </a:r>
            <a:r>
              <a:rPr b="0" i="0" lang="en-US" sz="2800" u="none" cap="none" strike="noStrike">
                <a:solidFill>
                  <a:srgbClr val="000000"/>
                </a:solidFill>
                <a:latin typeface="DM Sans"/>
                <a:ea typeface="DM Sans"/>
                <a:cs typeface="DM Sans"/>
                <a:sym typeface="DM Sans"/>
              </a:rPr>
              <a:t> brackets suggest better performance by CFC-based methods</a:t>
            </a:r>
            <a:endParaRPr b="0" i="0" sz="2800" u="none" cap="none" strike="noStrike">
              <a:solidFill>
                <a:srgbClr val="000000"/>
              </a:solidFill>
              <a:latin typeface="DM Sans"/>
              <a:ea typeface="DM Sans"/>
              <a:cs typeface="DM Sans"/>
              <a:sym typeface="DM Sans"/>
            </a:endParaRPr>
          </a:p>
          <a:p>
            <a:pPr indent="-406400" lvl="2" marL="13716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1155CC"/>
                </a:solidFill>
                <a:latin typeface="DM Sans"/>
                <a:ea typeface="DM Sans"/>
                <a:cs typeface="DM Sans"/>
                <a:sym typeface="DM Sans"/>
              </a:rPr>
              <a:t>blue</a:t>
            </a:r>
            <a:r>
              <a:rPr b="0" i="0" lang="en-US" sz="2800" u="none" cap="none" strike="noStrike">
                <a:solidFill>
                  <a:srgbClr val="000000"/>
                </a:solidFill>
                <a:latin typeface="DM Sans"/>
                <a:ea typeface="DM Sans"/>
                <a:cs typeface="DM Sans"/>
                <a:sym typeface="DM Sans"/>
              </a:rPr>
              <a:t> brackets suggest better performance by SGFC-based methods.</a:t>
            </a:r>
            <a:endParaRPr b="0" i="0" sz="2800" u="none" cap="none" strike="noStrike">
              <a:solidFill>
                <a:srgbClr val="000000"/>
              </a:solidFill>
              <a:latin typeface="DM Sans"/>
              <a:ea typeface="DM Sans"/>
              <a:cs typeface="DM Sans"/>
              <a:sym typeface="DM Sans"/>
            </a:endParaRPr>
          </a:p>
        </p:txBody>
      </p:sp>
      <p:sp>
        <p:nvSpPr>
          <p:cNvPr id="567" name="Google Shape;567;g2df0295ab8e_0_207"/>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df0295ab8e_0_217"/>
          <p:cNvSpPr txBox="1"/>
          <p:nvPr/>
        </p:nvSpPr>
        <p:spPr>
          <a:xfrm>
            <a:off x="874250" y="1063675"/>
            <a:ext cx="17413800" cy="646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200" u="none" cap="none" strike="noStrike">
                <a:solidFill>
                  <a:srgbClr val="000000"/>
                </a:solidFill>
                <a:latin typeface="DM Sans"/>
                <a:ea typeface="DM Sans"/>
                <a:cs typeface="DM Sans"/>
                <a:sym typeface="DM Sans"/>
              </a:rPr>
              <a:t>Experiment 3 - </a:t>
            </a:r>
            <a:r>
              <a:rPr b="1" i="0" lang="en-US" sz="4200" u="none" cap="none" strike="noStrike">
                <a:solidFill>
                  <a:srgbClr val="FF0000"/>
                </a:solidFill>
                <a:latin typeface="DM Sans"/>
                <a:ea typeface="DM Sans"/>
                <a:cs typeface="DM Sans"/>
                <a:sym typeface="DM Sans"/>
              </a:rPr>
              <a:t>Topological Analysis of Sparse Graphs</a:t>
            </a:r>
            <a:endParaRPr b="0" i="0" sz="4200" u="none" cap="none" strike="noStrike">
              <a:solidFill>
                <a:srgbClr val="FF0000"/>
              </a:solidFill>
              <a:latin typeface="Arial"/>
              <a:ea typeface="Arial"/>
              <a:cs typeface="Arial"/>
              <a:sym typeface="Arial"/>
            </a:endParaRPr>
          </a:p>
        </p:txBody>
      </p:sp>
      <p:sp>
        <p:nvSpPr>
          <p:cNvPr id="573" name="Google Shape;573;g2df0295ab8e_0_217"/>
          <p:cNvSpPr txBox="1"/>
          <p:nvPr/>
        </p:nvSpPr>
        <p:spPr>
          <a:xfrm>
            <a:off x="875100" y="2253625"/>
            <a:ext cx="8723100" cy="56460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latin typeface="DM Sans"/>
                <a:ea typeface="DM Sans"/>
                <a:cs typeface="DM Sans"/>
                <a:sym typeface="DM Sans"/>
              </a:rPr>
              <a:t>Experiment Description:</a:t>
            </a:r>
            <a:endParaRPr b="1"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The focus here is on the topological structure of functional connectivity (FC) networks and the impact of different methods on creating networks with unique and identifiable topologies.</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3 types of FC networks were used: </a:t>
            </a:r>
            <a:endParaRPr b="0" i="0" sz="2800" u="none" cap="none" strike="noStrike">
              <a:solidFill>
                <a:srgbClr val="000000"/>
              </a:solidFill>
              <a:latin typeface="DM Sans"/>
              <a:ea typeface="DM Sans"/>
              <a:cs typeface="DM Sans"/>
              <a:sym typeface="DM Sans"/>
            </a:endParaRPr>
          </a:p>
          <a:p>
            <a:pPr indent="0" lvl="0" marL="914400" marR="0" rtl="0" algn="l">
              <a:lnSpc>
                <a:spcPct val="110000"/>
              </a:lnSpc>
              <a:spcBef>
                <a:spcPts val="0"/>
              </a:spcBef>
              <a:spcAft>
                <a:spcPts val="0"/>
              </a:spcAft>
              <a:buClr>
                <a:srgbClr val="000000"/>
              </a:buClr>
              <a:buSzPts val="2800"/>
              <a:buFont typeface="Arial"/>
              <a:buNone/>
            </a:pPr>
            <a:r>
              <a:rPr b="0" i="0" lang="en-US" sz="2800" u="none" cap="none" strike="noStrike">
                <a:solidFill>
                  <a:srgbClr val="000000"/>
                </a:solidFill>
                <a:latin typeface="DM Sans"/>
                <a:ea typeface="DM Sans"/>
                <a:cs typeface="DM Sans"/>
                <a:sym typeface="DM Sans"/>
              </a:rPr>
              <a:t>CFC, SGFC l</a:t>
            </a:r>
            <a:r>
              <a:rPr b="0" i="0" lang="en-US" sz="1400" u="none" cap="none" strike="noStrike">
                <a:solidFill>
                  <a:srgbClr val="000000"/>
                </a:solidFill>
                <a:latin typeface="DM Sans"/>
                <a:ea typeface="DM Sans"/>
                <a:cs typeface="DM Sans"/>
                <a:sym typeface="DM Sans"/>
              </a:rPr>
              <a:t>2</a:t>
            </a:r>
            <a:r>
              <a:rPr b="0" i="0" lang="en-US" sz="2800" u="none" cap="none" strike="noStrike">
                <a:solidFill>
                  <a:srgbClr val="000000"/>
                </a:solidFill>
                <a:latin typeface="DM Sans"/>
                <a:ea typeface="DM Sans"/>
                <a:cs typeface="DM Sans"/>
                <a:sym typeface="DM Sans"/>
              </a:rPr>
              <a:t>-penalized/log penalized.</a:t>
            </a:r>
            <a:endParaRPr b="0"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Absolute weight values were used to calculate node degrees, and sparsification was performed to reduce the number of edges per node (retaining only edges with highest values)</a:t>
            </a:r>
            <a:endParaRPr b="0" i="0" sz="2800" u="none" cap="none" strike="noStrike">
              <a:solidFill>
                <a:srgbClr val="000000"/>
              </a:solidFill>
              <a:latin typeface="DM Sans"/>
              <a:ea typeface="DM Sans"/>
              <a:cs typeface="DM Sans"/>
              <a:sym typeface="DM Sans"/>
            </a:endParaRPr>
          </a:p>
        </p:txBody>
      </p:sp>
      <p:sp>
        <p:nvSpPr>
          <p:cNvPr id="574" name="Google Shape;574;g2df0295ab8e_0_217"/>
          <p:cNvSpPr txBox="1"/>
          <p:nvPr/>
        </p:nvSpPr>
        <p:spPr>
          <a:xfrm>
            <a:off x="875100" y="7892425"/>
            <a:ext cx="17413800" cy="18747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latin typeface="DM Sans"/>
                <a:ea typeface="DM Sans"/>
                <a:cs typeface="DM Sans"/>
                <a:sym typeface="DM Sans"/>
              </a:rPr>
              <a:t>Results:</a:t>
            </a:r>
            <a:endParaRPr b="1" i="0" sz="2800" u="none" cap="none" strike="noStrike">
              <a:solidFill>
                <a:srgbClr val="000000"/>
              </a:solidFill>
              <a:latin typeface="DM Sans"/>
              <a:ea typeface="DM Sans"/>
              <a:cs typeface="DM Sans"/>
              <a:sym typeface="DM Sans"/>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The </a:t>
            </a:r>
            <a:r>
              <a:rPr b="1" i="0" lang="en-US" sz="2800" u="none" cap="none" strike="noStrike">
                <a:solidFill>
                  <a:srgbClr val="000000"/>
                </a:solidFill>
                <a:latin typeface="DM Sans"/>
                <a:ea typeface="DM Sans"/>
                <a:cs typeface="DM Sans"/>
                <a:sym typeface="DM Sans"/>
              </a:rPr>
              <a:t>2 versions</a:t>
            </a:r>
            <a:r>
              <a:rPr b="0" i="0" lang="en-US" sz="2800" u="none" cap="none" strike="noStrike">
                <a:solidFill>
                  <a:srgbClr val="000000"/>
                </a:solidFill>
                <a:latin typeface="DM Sans"/>
                <a:ea typeface="DM Sans"/>
                <a:cs typeface="DM Sans"/>
                <a:sym typeface="DM Sans"/>
              </a:rPr>
              <a:t> of </a:t>
            </a:r>
            <a:r>
              <a:rPr b="1" i="0" lang="en-US" sz="2800" u="none" cap="none" strike="noStrike">
                <a:solidFill>
                  <a:srgbClr val="000000"/>
                </a:solidFill>
                <a:latin typeface="DM Sans"/>
                <a:ea typeface="DM Sans"/>
                <a:cs typeface="DM Sans"/>
                <a:sym typeface="DM Sans"/>
              </a:rPr>
              <a:t>SGFC exhibited high accuracy </a:t>
            </a:r>
            <a:r>
              <a:rPr b="0" i="0" lang="en-US" sz="2800" u="none" cap="none" strike="noStrike">
                <a:solidFill>
                  <a:srgbClr val="000000"/>
                </a:solidFill>
                <a:latin typeface="DM Sans"/>
                <a:ea typeface="DM Sans"/>
                <a:cs typeface="DM Sans"/>
                <a:sym typeface="DM Sans"/>
              </a:rPr>
              <a:t>in identifying unique topologies.</a:t>
            </a:r>
            <a:endParaRPr b="0" i="0" sz="2800" u="none" cap="none" strike="noStrike">
              <a:solidFill>
                <a:srgbClr val="000000"/>
              </a:solidFill>
              <a:latin typeface="DM Sans"/>
              <a:ea typeface="DM Sans"/>
              <a:cs typeface="DM Sans"/>
              <a:sym typeface="DM Sans"/>
            </a:endParaRPr>
          </a:p>
          <a:p>
            <a:pPr indent="-406400" lvl="1" marL="914400" marR="0" rtl="0" algn="l">
              <a:lnSpc>
                <a:spcPct val="115000"/>
              </a:lnSpc>
              <a:spcBef>
                <a:spcPts val="0"/>
              </a:spcBef>
              <a:spcAft>
                <a:spcPts val="0"/>
              </a:spcAft>
              <a:buClr>
                <a:srgbClr val="000000"/>
              </a:buClr>
              <a:buSzPts val="2800"/>
              <a:buFont typeface="DM Sans"/>
              <a:buChar char="○"/>
            </a:pPr>
            <a:r>
              <a:rPr b="0" i="0" lang="en-US" sz="2800" u="none" cap="none" strike="noStrike">
                <a:solidFill>
                  <a:srgbClr val="000000"/>
                </a:solidFill>
                <a:latin typeface="DM Sans"/>
                <a:ea typeface="DM Sans"/>
                <a:cs typeface="DM Sans"/>
                <a:sym typeface="DM Sans"/>
              </a:rPr>
              <a:t>The generated </a:t>
            </a:r>
            <a:r>
              <a:rPr b="1" i="0" lang="en-US" sz="2800" u="none" cap="none" strike="noStrike">
                <a:solidFill>
                  <a:srgbClr val="000000"/>
                </a:solidFill>
                <a:latin typeface="DM Sans"/>
                <a:ea typeface="DM Sans"/>
                <a:cs typeface="DM Sans"/>
                <a:sym typeface="DM Sans"/>
              </a:rPr>
              <a:t>topological structure was reliable and consistent</a:t>
            </a:r>
            <a:r>
              <a:rPr b="0" i="0" lang="en-US" sz="2800" u="none" cap="none" strike="noStrike">
                <a:solidFill>
                  <a:srgbClr val="000000"/>
                </a:solidFill>
                <a:latin typeface="DM Sans"/>
                <a:ea typeface="DM Sans"/>
                <a:cs typeface="DM Sans"/>
                <a:sym typeface="DM Sans"/>
              </a:rPr>
              <a:t>, leading to improved </a:t>
            </a:r>
            <a:r>
              <a:rPr b="1" i="0" lang="en-US" sz="2800" u="none" cap="none" strike="noStrike">
                <a:solidFill>
                  <a:srgbClr val="000000"/>
                </a:solidFill>
                <a:latin typeface="DM Sans"/>
                <a:ea typeface="DM Sans"/>
                <a:cs typeface="DM Sans"/>
                <a:sym typeface="DM Sans"/>
              </a:rPr>
              <a:t>identification of significant topological patterns</a:t>
            </a:r>
            <a:r>
              <a:rPr b="0" i="0" lang="en-US" sz="2800" u="none" cap="none" strike="noStrike">
                <a:solidFill>
                  <a:srgbClr val="000000"/>
                </a:solidFill>
                <a:latin typeface="DM Sans"/>
                <a:ea typeface="DM Sans"/>
                <a:cs typeface="DM Sans"/>
                <a:sym typeface="DM Sans"/>
              </a:rPr>
              <a:t>.</a:t>
            </a:r>
            <a:endParaRPr b="0" i="0" sz="2800" u="none" cap="none" strike="noStrike">
              <a:solidFill>
                <a:srgbClr val="000000"/>
              </a:solidFill>
              <a:latin typeface="DM Sans"/>
              <a:ea typeface="DM Sans"/>
              <a:cs typeface="DM Sans"/>
              <a:sym typeface="DM Sans"/>
            </a:endParaRPr>
          </a:p>
        </p:txBody>
      </p:sp>
      <p:pic>
        <p:nvPicPr>
          <p:cNvPr id="575" name="Google Shape;575;g2df0295ab8e_0_217"/>
          <p:cNvPicPr preferRelativeResize="0"/>
          <p:nvPr/>
        </p:nvPicPr>
        <p:blipFill rotWithShape="1">
          <a:blip r:embed="rId3">
            <a:alphaModFix/>
          </a:blip>
          <a:srcRect b="0" l="0" r="0" t="0"/>
          <a:stretch/>
        </p:blipFill>
        <p:spPr>
          <a:xfrm>
            <a:off x="9700800" y="2319775"/>
            <a:ext cx="4327401" cy="2882525"/>
          </a:xfrm>
          <a:prstGeom prst="rect">
            <a:avLst/>
          </a:prstGeom>
          <a:noFill/>
          <a:ln>
            <a:noFill/>
          </a:ln>
        </p:spPr>
      </p:pic>
      <p:pic>
        <p:nvPicPr>
          <p:cNvPr id="576" name="Google Shape;576;g2df0295ab8e_0_217"/>
          <p:cNvPicPr preferRelativeResize="0"/>
          <p:nvPr/>
        </p:nvPicPr>
        <p:blipFill rotWithShape="1">
          <a:blip r:embed="rId4">
            <a:alphaModFix/>
          </a:blip>
          <a:srcRect b="0" l="0" r="0" t="0"/>
          <a:stretch/>
        </p:blipFill>
        <p:spPr>
          <a:xfrm>
            <a:off x="9700800" y="5491600"/>
            <a:ext cx="8444700" cy="2568727"/>
          </a:xfrm>
          <a:prstGeom prst="rect">
            <a:avLst/>
          </a:prstGeom>
          <a:noFill/>
          <a:ln>
            <a:noFill/>
          </a:ln>
        </p:spPr>
      </p:pic>
      <p:sp>
        <p:nvSpPr>
          <p:cNvPr id="577" name="Google Shape;577;g2df0295ab8e_0_217"/>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df0295ab8e_0_234"/>
          <p:cNvSpPr txBox="1"/>
          <p:nvPr/>
        </p:nvSpPr>
        <p:spPr>
          <a:xfrm>
            <a:off x="874250" y="1063675"/>
            <a:ext cx="169887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Conclusions - </a:t>
            </a:r>
            <a:r>
              <a:rPr b="1" i="0" lang="en-US" sz="4500" u="none" cap="none" strike="noStrike">
                <a:solidFill>
                  <a:srgbClr val="FF0000"/>
                </a:solidFill>
                <a:latin typeface="DM Sans"/>
                <a:ea typeface="DM Sans"/>
                <a:cs typeface="DM Sans"/>
                <a:sym typeface="DM Sans"/>
              </a:rPr>
              <a:t>SGFC - A Novel Approach to fMRI Data Studies</a:t>
            </a:r>
            <a:endParaRPr b="0" i="0" sz="1400" u="none" cap="none" strike="noStrike">
              <a:solidFill>
                <a:srgbClr val="FF0000"/>
              </a:solidFill>
              <a:latin typeface="Arial"/>
              <a:ea typeface="Arial"/>
              <a:cs typeface="Arial"/>
              <a:sym typeface="Arial"/>
            </a:endParaRPr>
          </a:p>
        </p:txBody>
      </p:sp>
      <p:sp>
        <p:nvSpPr>
          <p:cNvPr id="583" name="Google Shape;583;g2df0295ab8e_0_234"/>
          <p:cNvSpPr txBox="1"/>
          <p:nvPr/>
        </p:nvSpPr>
        <p:spPr>
          <a:xfrm>
            <a:off x="874250" y="2238975"/>
            <a:ext cx="17340600" cy="7665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Introduction of Novel Approach:</a:t>
            </a:r>
            <a:endParaRPr b="1"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Leveraging </a:t>
            </a:r>
            <a:r>
              <a:rPr b="1" i="0" lang="en-US" sz="3600" u="none" cap="none" strike="noStrike">
                <a:solidFill>
                  <a:srgbClr val="000000"/>
                </a:solidFill>
                <a:latin typeface="DM Sans"/>
                <a:ea typeface="DM Sans"/>
                <a:cs typeface="DM Sans"/>
                <a:sym typeface="DM Sans"/>
              </a:rPr>
              <a:t>graph signal processing</a:t>
            </a:r>
            <a:r>
              <a:rPr b="0" i="0" lang="en-US" sz="3600" u="none" cap="none" strike="noStrike">
                <a:solidFill>
                  <a:srgbClr val="000000"/>
                </a:solidFill>
                <a:latin typeface="DM Sans"/>
                <a:ea typeface="DM Sans"/>
                <a:cs typeface="DM Sans"/>
                <a:sym typeface="DM Sans"/>
              </a:rPr>
              <a:t> techniques to infer </a:t>
            </a:r>
            <a:r>
              <a:rPr b="1" i="0" lang="en-US" sz="3600" u="none" cap="none" strike="noStrike">
                <a:solidFill>
                  <a:srgbClr val="000000"/>
                </a:solidFill>
                <a:latin typeface="DM Sans"/>
                <a:ea typeface="DM Sans"/>
                <a:cs typeface="DM Sans"/>
                <a:sym typeface="DM Sans"/>
              </a:rPr>
              <a:t>brain connectivity patterns</a:t>
            </a:r>
            <a:r>
              <a:rPr b="0" i="0" lang="en-US" sz="3600" u="none" cap="none" strike="noStrike">
                <a:solidFill>
                  <a:srgbClr val="000000"/>
                </a:solidFill>
                <a:latin typeface="DM Sans"/>
                <a:ea typeface="DM Sans"/>
                <a:cs typeface="DM Sans"/>
                <a:sym typeface="DM Sans"/>
              </a:rPr>
              <a:t> from fMRI data.</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Introduces Smooth Graph Functional Connectivity (SGFC) concept, </a:t>
            </a:r>
            <a:r>
              <a:rPr b="1" i="0" lang="en-US" sz="3600" u="none" cap="none" strike="noStrike">
                <a:solidFill>
                  <a:srgbClr val="000000"/>
                </a:solidFill>
                <a:latin typeface="DM Sans"/>
                <a:ea typeface="DM Sans"/>
                <a:cs typeface="DM Sans"/>
                <a:sym typeface="DM Sans"/>
              </a:rPr>
              <a:t>treating brain activity as graph signals on an underlying brain graph</a:t>
            </a:r>
            <a:r>
              <a:rPr b="0" i="0" lang="en-US" sz="3600" u="none" cap="none" strike="noStrike">
                <a:solidFill>
                  <a:srgbClr val="000000"/>
                </a:solidFill>
                <a:latin typeface="DM Sans"/>
                <a:ea typeface="DM Sans"/>
                <a:cs typeface="DM Sans"/>
                <a:sym typeface="DM Sans"/>
              </a:rPr>
              <a:t>.</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Inference Process:</a:t>
            </a:r>
            <a:endParaRPr b="1"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Traditional approaches use pairwise Pearson correlation coefficients on regional time-series signals for FC matrix calculation.</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SGFC </a:t>
            </a:r>
            <a:r>
              <a:rPr b="1" i="0" lang="en-US" sz="3600" u="none" cap="none" strike="noStrike">
                <a:solidFill>
                  <a:srgbClr val="000000"/>
                </a:solidFill>
                <a:latin typeface="DM Sans"/>
                <a:ea typeface="DM Sans"/>
                <a:cs typeface="DM Sans"/>
                <a:sym typeface="DM Sans"/>
              </a:rPr>
              <a:t>views data columns as graph signals on a latent functional brain graph</a:t>
            </a:r>
            <a:r>
              <a:rPr b="0" i="0" lang="en-US" sz="3600" u="none" cap="none" strike="noStrike">
                <a:solidFill>
                  <a:srgbClr val="000000"/>
                </a:solidFill>
                <a:latin typeface="DM Sans"/>
                <a:ea typeface="DM Sans"/>
                <a:cs typeface="DM Sans"/>
                <a:sym typeface="DM Sans"/>
              </a:rPr>
              <a:t>.</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Inference process directly infers brain graph from fMRI data, guided by node degree penalty and a hyperparameter for graph sparsity control.</a:t>
            </a:r>
            <a:endParaRPr b="0" i="0" sz="3600" u="none" cap="none" strike="noStrike">
              <a:solidFill>
                <a:srgbClr val="000000"/>
              </a:solidFill>
              <a:latin typeface="DM Sans"/>
              <a:ea typeface="DM Sans"/>
              <a:cs typeface="DM Sans"/>
              <a:sym typeface="DM Sans"/>
            </a:endParaRPr>
          </a:p>
        </p:txBody>
      </p:sp>
      <p:sp>
        <p:nvSpPr>
          <p:cNvPr id="584" name="Google Shape;584;g2df0295ab8e_0_234"/>
          <p:cNvSpPr txBox="1"/>
          <p:nvPr>
            <p:ph idx="12" type="sldNum"/>
          </p:nvPr>
        </p:nvSpPr>
        <p:spPr>
          <a:xfrm>
            <a:off x="16078200" y="98615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c23a316213_0_3"/>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chemeClr val="dk1"/>
                </a:solidFill>
                <a:latin typeface="DM Sans"/>
                <a:ea typeface="DM Sans"/>
                <a:cs typeface="DM Sans"/>
                <a:sym typeface="DM Sans"/>
              </a:rPr>
              <a:t>Introduction - </a:t>
            </a:r>
            <a:r>
              <a:rPr b="1" i="0" lang="en-US" sz="4500" u="none" cap="none" strike="noStrike">
                <a:solidFill>
                  <a:srgbClr val="FF0000"/>
                </a:solidFill>
                <a:latin typeface="DM Sans"/>
                <a:ea typeface="DM Sans"/>
                <a:cs typeface="DM Sans"/>
                <a:sym typeface="DM Sans"/>
              </a:rPr>
              <a:t>The Importance of Brain Networks</a:t>
            </a:r>
            <a:endParaRPr b="1" i="0" sz="4500" u="none" cap="none" strike="noStrike">
              <a:solidFill>
                <a:srgbClr val="FF0000"/>
              </a:solidFill>
              <a:latin typeface="DM Sans"/>
              <a:ea typeface="DM Sans"/>
              <a:cs typeface="DM Sans"/>
              <a:sym typeface="DM Sans"/>
            </a:endParaRPr>
          </a:p>
        </p:txBody>
      </p:sp>
      <p:sp>
        <p:nvSpPr>
          <p:cNvPr id="129" name="Google Shape;129;g2c23a316213_0_3"/>
          <p:cNvSpPr/>
          <p:nvPr/>
        </p:nvSpPr>
        <p:spPr>
          <a:xfrm>
            <a:off x="11220831" y="888482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30" name="Google Shape;130;g2c23a316213_0_3"/>
          <p:cNvSpPr txBox="1"/>
          <p:nvPr/>
        </p:nvSpPr>
        <p:spPr>
          <a:xfrm>
            <a:off x="15108100" y="79512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2c23a316213_0_3"/>
          <p:cNvSpPr txBox="1"/>
          <p:nvPr/>
        </p:nvSpPr>
        <p:spPr>
          <a:xfrm>
            <a:off x="770250" y="1917050"/>
            <a:ext cx="10252800" cy="78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3600"/>
              <a:buFont typeface="Arial"/>
              <a:buNone/>
            </a:pPr>
            <a:r>
              <a:rPr b="0" i="0" lang="en-US" sz="3600" u="none" cap="none" strike="noStrike">
                <a:solidFill>
                  <a:srgbClr val="000000"/>
                </a:solidFill>
                <a:latin typeface="DM Sans"/>
                <a:ea typeface="DM Sans"/>
                <a:cs typeface="DM Sans"/>
                <a:sym typeface="DM Sans"/>
              </a:rPr>
              <a:t>Studying brain networks can help us understand: </a:t>
            </a:r>
            <a:endParaRPr b="0" i="0" sz="3600" u="none" cap="none" strike="noStrike">
              <a:solidFill>
                <a:srgbClr val="000000"/>
              </a:solidFill>
              <a:latin typeface="DM Sans"/>
              <a:ea typeface="DM Sans"/>
              <a:cs typeface="DM Sans"/>
              <a:sym typeface="DM Sans"/>
            </a:endParaRPr>
          </a:p>
          <a:p>
            <a:pPr indent="-457200" lvl="0" marL="457200" marR="0" rtl="0" algn="l">
              <a:lnSpc>
                <a:spcPct val="115000"/>
              </a:lnSpc>
              <a:spcBef>
                <a:spcPts val="1500"/>
              </a:spcBef>
              <a:spcAft>
                <a:spcPts val="0"/>
              </a:spcAft>
              <a:buClr>
                <a:schemeClr val="dk1"/>
              </a:buClr>
              <a:buSzPts val="3600"/>
              <a:buFont typeface="DM Sans"/>
              <a:buChar char="●"/>
            </a:pPr>
            <a:r>
              <a:rPr b="0" i="0" lang="en-US" sz="3600" u="none" cap="none" strike="noStrike">
                <a:solidFill>
                  <a:schemeClr val="dk1"/>
                </a:solidFill>
                <a:latin typeface="DM Sans"/>
                <a:ea typeface="DM Sans"/>
                <a:cs typeface="DM Sans"/>
                <a:sym typeface="DM Sans"/>
              </a:rPr>
              <a:t>The underlying principles of brain organization and function</a:t>
            </a:r>
            <a:endParaRPr b="0" i="0" sz="3600" u="none" cap="none" strike="noStrike">
              <a:solidFill>
                <a:schemeClr val="dk1"/>
              </a:solidFill>
              <a:latin typeface="DM Sans"/>
              <a:ea typeface="DM Sans"/>
              <a:cs typeface="DM Sans"/>
              <a:sym typeface="DM Sans"/>
            </a:endParaRPr>
          </a:p>
          <a:p>
            <a:pPr indent="-457200" lvl="0" marL="457200" marR="0" rtl="0" algn="l">
              <a:lnSpc>
                <a:spcPct val="115000"/>
              </a:lnSpc>
              <a:spcBef>
                <a:spcPts val="0"/>
              </a:spcBef>
              <a:spcAft>
                <a:spcPts val="0"/>
              </a:spcAft>
              <a:buClr>
                <a:schemeClr val="dk1"/>
              </a:buClr>
              <a:buSzPts val="3600"/>
              <a:buFont typeface="DM Sans"/>
              <a:buChar char="●"/>
            </a:pPr>
            <a:r>
              <a:rPr b="0" i="0" lang="en-US" sz="3600" u="none" cap="none" strike="noStrike">
                <a:solidFill>
                  <a:schemeClr val="dk1"/>
                </a:solidFill>
                <a:latin typeface="DM Sans"/>
                <a:ea typeface="DM Sans"/>
                <a:cs typeface="DM Sans"/>
                <a:sym typeface="DM Sans"/>
              </a:rPr>
              <a:t>How information is processed and integrated in the brain</a:t>
            </a:r>
            <a:endParaRPr b="0" i="0" sz="3600" u="none" cap="none" strike="noStrike">
              <a:solidFill>
                <a:schemeClr val="dk1"/>
              </a:solidFill>
              <a:latin typeface="DM Sans"/>
              <a:ea typeface="DM Sans"/>
              <a:cs typeface="DM Sans"/>
              <a:sym typeface="DM Sans"/>
            </a:endParaRPr>
          </a:p>
          <a:p>
            <a:pPr indent="-457200" lvl="0" marL="457200" marR="0" rtl="0" algn="l">
              <a:lnSpc>
                <a:spcPct val="115000"/>
              </a:lnSpc>
              <a:spcBef>
                <a:spcPts val="0"/>
              </a:spcBef>
              <a:spcAft>
                <a:spcPts val="0"/>
              </a:spcAft>
              <a:buClr>
                <a:schemeClr val="dk1"/>
              </a:buClr>
              <a:buSzPts val="3600"/>
              <a:buFont typeface="DM Sans"/>
              <a:buChar char="●"/>
            </a:pPr>
            <a:r>
              <a:rPr b="0" i="0" lang="en-US" sz="3600" u="none" cap="none" strike="noStrike">
                <a:solidFill>
                  <a:schemeClr val="dk1"/>
                </a:solidFill>
                <a:latin typeface="DM Sans"/>
                <a:ea typeface="DM Sans"/>
                <a:cs typeface="DM Sans"/>
                <a:sym typeface="DM Sans"/>
              </a:rPr>
              <a:t>Which regions work together on specific tasks</a:t>
            </a:r>
            <a:endParaRPr b="0" i="0" sz="3600" u="none" cap="none" strike="noStrike">
              <a:solidFill>
                <a:schemeClr val="dk1"/>
              </a:solidFill>
              <a:latin typeface="DM Sans"/>
              <a:ea typeface="DM Sans"/>
              <a:cs typeface="DM Sans"/>
              <a:sym typeface="DM Sans"/>
            </a:endParaRPr>
          </a:p>
          <a:p>
            <a:pPr indent="-457200" lvl="0" marL="457200" marR="0" rtl="0" algn="l">
              <a:lnSpc>
                <a:spcPct val="115000"/>
              </a:lnSpc>
              <a:spcBef>
                <a:spcPts val="0"/>
              </a:spcBef>
              <a:spcAft>
                <a:spcPts val="0"/>
              </a:spcAft>
              <a:buClr>
                <a:schemeClr val="dk1"/>
              </a:buClr>
              <a:buSzPts val="3600"/>
              <a:buFont typeface="DM Sans"/>
              <a:buChar char="●"/>
            </a:pPr>
            <a:r>
              <a:rPr b="0" i="0" lang="en-US" sz="3600" u="none" cap="none" strike="noStrike">
                <a:solidFill>
                  <a:schemeClr val="dk1"/>
                </a:solidFill>
                <a:latin typeface="DM Sans"/>
                <a:ea typeface="DM Sans"/>
                <a:cs typeface="DM Sans"/>
                <a:sym typeface="DM Sans"/>
              </a:rPr>
              <a:t>How brain networks are disrupted in neurological and psychiatric disorders</a:t>
            </a:r>
            <a:endParaRPr b="0" i="0" sz="3600" u="none" cap="none" strike="noStrike">
              <a:solidFill>
                <a:schemeClr val="dk1"/>
              </a:solidFill>
              <a:latin typeface="DM Sans"/>
              <a:ea typeface="DM Sans"/>
              <a:cs typeface="DM Sans"/>
              <a:sym typeface="DM Sans"/>
            </a:endParaRPr>
          </a:p>
          <a:p>
            <a:pPr indent="-457200" lvl="0" marL="457200" marR="0" rtl="0" algn="l">
              <a:lnSpc>
                <a:spcPct val="115000"/>
              </a:lnSpc>
              <a:spcBef>
                <a:spcPts val="0"/>
              </a:spcBef>
              <a:spcAft>
                <a:spcPts val="0"/>
              </a:spcAft>
              <a:buClr>
                <a:schemeClr val="dk1"/>
              </a:buClr>
              <a:buSzPts val="3600"/>
              <a:buFont typeface="DM Sans"/>
              <a:buChar char="●"/>
            </a:pPr>
            <a:r>
              <a:rPr b="0" i="0" lang="en-US" sz="3600" u="none" cap="none" strike="noStrike">
                <a:solidFill>
                  <a:schemeClr val="dk1"/>
                </a:solidFill>
                <a:latin typeface="DM Sans"/>
                <a:ea typeface="DM Sans"/>
                <a:cs typeface="DM Sans"/>
                <a:sym typeface="DM Sans"/>
              </a:rPr>
              <a:t>How interventions (therapy or medication) may impact brain function and connectivity</a:t>
            </a:r>
            <a:endParaRPr b="0" i="0" sz="3600" u="none" cap="none" strike="noStrike">
              <a:solidFill>
                <a:schemeClr val="dk1"/>
              </a:solidFill>
              <a:latin typeface="DM Sans"/>
              <a:ea typeface="DM Sans"/>
              <a:cs typeface="DM Sans"/>
              <a:sym typeface="DM Sans"/>
            </a:endParaRPr>
          </a:p>
        </p:txBody>
      </p:sp>
      <p:pic>
        <p:nvPicPr>
          <p:cNvPr id="132" name="Google Shape;132;g2c23a316213_0_3"/>
          <p:cNvPicPr preferRelativeResize="0"/>
          <p:nvPr/>
        </p:nvPicPr>
        <p:blipFill rotWithShape="1">
          <a:blip r:embed="rId4">
            <a:alphaModFix/>
          </a:blip>
          <a:srcRect b="0" l="0" r="0" t="0"/>
          <a:stretch/>
        </p:blipFill>
        <p:spPr>
          <a:xfrm>
            <a:off x="11175450" y="1908775"/>
            <a:ext cx="6932650" cy="5363948"/>
          </a:xfrm>
          <a:prstGeom prst="rect">
            <a:avLst/>
          </a:prstGeom>
          <a:noFill/>
          <a:ln>
            <a:noFill/>
          </a:ln>
        </p:spPr>
      </p:pic>
      <p:sp>
        <p:nvSpPr>
          <p:cNvPr id="133" name="Google Shape;133;g2c23a316213_0_3"/>
          <p:cNvSpPr txBox="1"/>
          <p:nvPr/>
        </p:nvSpPr>
        <p:spPr>
          <a:xfrm>
            <a:off x="11117975" y="7400400"/>
            <a:ext cx="63159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Figure from: </a:t>
            </a:r>
            <a:r>
              <a:rPr b="0" i="0" lang="en-US" sz="1200" u="none" cap="none" strike="noStrike">
                <a:solidFill>
                  <a:srgbClr val="222222"/>
                </a:solidFill>
                <a:highlight>
                  <a:srgbClr val="FFFFFF"/>
                </a:highlight>
                <a:latin typeface="Roboto"/>
                <a:ea typeface="Roboto"/>
                <a:cs typeface="Roboto"/>
                <a:sym typeface="Roboto"/>
              </a:rPr>
              <a:t>Hearne, L., Mattingley, J. &amp; Cocchi, L. Functional brain networks related to individual differences in human intelligence at rest. </a:t>
            </a:r>
            <a:r>
              <a:rPr b="0" i="1" lang="en-US" sz="1200" u="none" cap="none" strike="noStrike">
                <a:solidFill>
                  <a:srgbClr val="222222"/>
                </a:solidFill>
                <a:highlight>
                  <a:srgbClr val="FFFFFF"/>
                </a:highlight>
                <a:latin typeface="Roboto"/>
                <a:ea typeface="Roboto"/>
                <a:cs typeface="Roboto"/>
                <a:sym typeface="Roboto"/>
              </a:rPr>
              <a:t>Sci Rep</a:t>
            </a:r>
            <a:r>
              <a:rPr b="0" i="0" lang="en-US" sz="1200" u="none" cap="none" strike="noStrike">
                <a:solidFill>
                  <a:srgbClr val="222222"/>
                </a:solidFill>
                <a:highlight>
                  <a:srgbClr val="FFFFFF"/>
                </a:highlight>
                <a:latin typeface="Roboto"/>
                <a:ea typeface="Roboto"/>
                <a:cs typeface="Roboto"/>
                <a:sym typeface="Roboto"/>
              </a:rPr>
              <a:t> 6, 32328 (2016). https://doi.org/10.1038/srep32328</a:t>
            </a:r>
            <a:endParaRPr b="0" i="0" sz="1400" u="none" cap="none" strike="noStrike">
              <a:solidFill>
                <a:schemeClr val="dk1"/>
              </a:solidFill>
              <a:latin typeface="Calibri"/>
              <a:ea typeface="Calibri"/>
              <a:cs typeface="Calibri"/>
              <a:sym typeface="Calibri"/>
            </a:endParaRPr>
          </a:p>
        </p:txBody>
      </p:sp>
      <p:sp>
        <p:nvSpPr>
          <p:cNvPr id="134" name="Google Shape;134;g2c23a316213_0_3"/>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c7be859761_0_102"/>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Conclusions - </a:t>
            </a:r>
            <a:r>
              <a:rPr b="1" i="0" lang="en-US" sz="4500" u="none" cap="none" strike="noStrike">
                <a:solidFill>
                  <a:srgbClr val="FF0000"/>
                </a:solidFill>
                <a:latin typeface="DM Sans"/>
                <a:ea typeface="DM Sans"/>
                <a:cs typeface="DM Sans"/>
                <a:sym typeface="DM Sans"/>
              </a:rPr>
              <a:t>SGFC Advantages Over Traditional Methods</a:t>
            </a:r>
            <a:endParaRPr b="0" i="0" sz="1400" u="none" cap="none" strike="noStrike">
              <a:solidFill>
                <a:srgbClr val="FF0000"/>
              </a:solidFill>
              <a:latin typeface="Arial"/>
              <a:ea typeface="Arial"/>
              <a:cs typeface="Arial"/>
              <a:sym typeface="Arial"/>
            </a:endParaRPr>
          </a:p>
        </p:txBody>
      </p:sp>
      <p:sp>
        <p:nvSpPr>
          <p:cNvPr id="590" name="Google Shape;590;g2c7be859761_0_102"/>
          <p:cNvSpPr/>
          <p:nvPr/>
        </p:nvSpPr>
        <p:spPr>
          <a:xfrm>
            <a:off x="17412056" y="608951"/>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591" name="Google Shape;591;g2c7be859761_0_102"/>
          <p:cNvSpPr txBox="1"/>
          <p:nvPr/>
        </p:nvSpPr>
        <p:spPr>
          <a:xfrm>
            <a:off x="874250" y="2238975"/>
            <a:ext cx="9650700" cy="7296000"/>
          </a:xfrm>
          <a:prstGeom prst="rect">
            <a:avLst/>
          </a:prstGeom>
          <a:noFill/>
          <a:ln>
            <a:noFill/>
          </a:ln>
        </p:spPr>
        <p:txBody>
          <a:bodyPr anchorCtr="0" anchor="t" bIns="0" lIns="0" spcFirstLastPara="1" rIns="0" wrap="square" tIns="0">
            <a:spAutoFit/>
          </a:bodyPr>
          <a:lstStyle/>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highlight>
                  <a:schemeClr val="lt1"/>
                </a:highlight>
                <a:latin typeface="Roboto"/>
                <a:ea typeface="Roboto"/>
                <a:cs typeface="Roboto"/>
                <a:sym typeface="Roboto"/>
              </a:rPr>
              <a:t>Reliability and Robustness:</a:t>
            </a:r>
            <a:endParaRPr b="1" i="0" sz="2800" u="none" cap="none" strike="noStrike">
              <a:solidFill>
                <a:srgbClr val="000000"/>
              </a:solidFill>
              <a:highlight>
                <a:schemeClr val="lt1"/>
              </a:highlight>
              <a:latin typeface="Roboto"/>
              <a:ea typeface="Roboto"/>
              <a:cs typeface="Roboto"/>
              <a:sym typeface="Roboto"/>
            </a:endParaRPr>
          </a:p>
          <a:p>
            <a:pPr indent="-406400" lvl="1" marL="914400" marR="0" rtl="0" algn="l">
              <a:lnSpc>
                <a:spcPct val="115000"/>
              </a:lnSpc>
              <a:spcBef>
                <a:spcPts val="0"/>
              </a:spcBef>
              <a:spcAft>
                <a:spcPts val="0"/>
              </a:spcAft>
              <a:buClr>
                <a:srgbClr val="000000"/>
              </a:buClr>
              <a:buSzPts val="2800"/>
              <a:buFont typeface="Roboto"/>
              <a:buChar char="○"/>
            </a:pPr>
            <a:r>
              <a:rPr b="0" i="0" lang="en-US" sz="3000" u="none" cap="none" strike="noStrike">
                <a:solidFill>
                  <a:srgbClr val="0D0D0D"/>
                </a:solidFill>
                <a:highlight>
                  <a:schemeClr val="lt1"/>
                </a:highlight>
                <a:latin typeface="Roboto"/>
                <a:ea typeface="Roboto"/>
                <a:cs typeface="Roboto"/>
                <a:sym typeface="Roboto"/>
              </a:rPr>
              <a:t>Reducing noisy connections</a:t>
            </a:r>
            <a:endParaRPr b="0" i="0" sz="3000" u="none" cap="none" strike="noStrike">
              <a:solidFill>
                <a:srgbClr val="0D0D0D"/>
              </a:solidFill>
              <a:highlight>
                <a:schemeClr val="lt1"/>
              </a:highlight>
              <a:latin typeface="Roboto"/>
              <a:ea typeface="Roboto"/>
              <a:cs typeface="Roboto"/>
              <a:sym typeface="Roboto"/>
            </a:endParaRPr>
          </a:p>
          <a:p>
            <a:pPr indent="-406400" lvl="1" marL="914400" marR="0" rtl="0" algn="l">
              <a:lnSpc>
                <a:spcPct val="115000"/>
              </a:lnSpc>
              <a:spcBef>
                <a:spcPts val="0"/>
              </a:spcBef>
              <a:spcAft>
                <a:spcPts val="0"/>
              </a:spcAft>
              <a:buClr>
                <a:srgbClr val="000000"/>
              </a:buClr>
              <a:buSzPts val="2800"/>
              <a:buFont typeface="Roboto"/>
              <a:buChar char="○"/>
            </a:pPr>
            <a:r>
              <a:rPr b="0" i="0" lang="en-US" sz="3000" u="none" cap="none" strike="noStrike">
                <a:solidFill>
                  <a:srgbClr val="0D0D0D"/>
                </a:solidFill>
                <a:highlight>
                  <a:schemeClr val="lt1"/>
                </a:highlight>
                <a:latin typeface="Roboto"/>
                <a:ea typeface="Roboto"/>
                <a:cs typeface="Roboto"/>
                <a:sym typeface="Roboto"/>
              </a:rPr>
              <a:t>Generating biologically meaningful brain graphs</a:t>
            </a:r>
            <a:endParaRPr b="0" i="0" sz="3000" u="none" cap="none" strike="noStrike">
              <a:solidFill>
                <a:srgbClr val="0D0D0D"/>
              </a:solidFill>
              <a:highlight>
                <a:schemeClr val="lt1"/>
              </a:highlight>
              <a:latin typeface="Roboto"/>
              <a:ea typeface="Roboto"/>
              <a:cs typeface="Roboto"/>
              <a:sym typeface="Roboto"/>
            </a:endParaRPr>
          </a:p>
          <a:p>
            <a:pPr indent="-406400" lvl="1" marL="914400" marR="0" rtl="0" algn="l">
              <a:lnSpc>
                <a:spcPct val="115000"/>
              </a:lnSpc>
              <a:spcBef>
                <a:spcPts val="0"/>
              </a:spcBef>
              <a:spcAft>
                <a:spcPts val="0"/>
              </a:spcAft>
              <a:buClr>
                <a:srgbClr val="000000"/>
              </a:buClr>
              <a:buSzPts val="2800"/>
              <a:buFont typeface="Roboto"/>
              <a:buChar char="○"/>
            </a:pPr>
            <a:r>
              <a:rPr b="0" i="0" lang="en-US" sz="3000" u="none" cap="none" strike="noStrike">
                <a:solidFill>
                  <a:srgbClr val="0D0D0D"/>
                </a:solidFill>
                <a:highlight>
                  <a:schemeClr val="lt1"/>
                </a:highlight>
                <a:latin typeface="Roboto"/>
                <a:ea typeface="Roboto"/>
                <a:cs typeface="Roboto"/>
                <a:sym typeface="Roboto"/>
              </a:rPr>
              <a:t>Exhibiting high Small-Worldness propensity (SWP) and modularity scores.</a:t>
            </a:r>
            <a:endParaRPr b="1" i="0" sz="2800" u="none" cap="none" strike="noStrike">
              <a:solidFill>
                <a:srgbClr val="000000"/>
              </a:solidFill>
              <a:highlight>
                <a:schemeClr val="lt1"/>
              </a:highlight>
              <a:latin typeface="Roboto"/>
              <a:ea typeface="Roboto"/>
              <a:cs typeface="Roboto"/>
              <a:sym typeface="Roboto"/>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highlight>
                  <a:schemeClr val="lt1"/>
                </a:highlight>
                <a:latin typeface="Roboto"/>
                <a:ea typeface="Roboto"/>
                <a:cs typeface="Roboto"/>
                <a:sym typeface="Roboto"/>
              </a:rPr>
              <a:t>Demonstrates the reliability and robustness of SGFC estimates of the network topology through downstream analysis tasks.</a:t>
            </a:r>
            <a:endParaRPr b="0" i="0" sz="2800" u="none" cap="none" strike="noStrike">
              <a:solidFill>
                <a:srgbClr val="000000"/>
              </a:solidFill>
              <a:highlight>
                <a:schemeClr val="lt1"/>
              </a:highlight>
              <a:latin typeface="Roboto"/>
              <a:ea typeface="Roboto"/>
              <a:cs typeface="Roboto"/>
              <a:sym typeface="Roboto"/>
            </a:endParaRPr>
          </a:p>
          <a:p>
            <a:pPr indent="-406400" lvl="1" marL="914400" marR="0" rtl="0" algn="l">
              <a:lnSpc>
                <a:spcPct val="110000"/>
              </a:lnSpc>
              <a:spcBef>
                <a:spcPts val="0"/>
              </a:spcBef>
              <a:spcAft>
                <a:spcPts val="0"/>
              </a:spcAft>
              <a:buClr>
                <a:srgbClr val="000000"/>
              </a:buClr>
              <a:buSzPts val="2800"/>
              <a:buFont typeface="Roboto"/>
              <a:buChar char="○"/>
            </a:pPr>
            <a:r>
              <a:rPr b="0" i="0" lang="en-US" sz="2800" u="none" cap="none" strike="noStrike">
                <a:solidFill>
                  <a:schemeClr val="dk1"/>
                </a:solidFill>
                <a:latin typeface="DM Sans"/>
                <a:ea typeface="DM Sans"/>
                <a:cs typeface="DM Sans"/>
                <a:sym typeface="DM Sans"/>
              </a:rPr>
              <a:t>Validates the cognitive relevance of SGFC in capturing individual cognitive traits.</a:t>
            </a:r>
            <a:endParaRPr b="0" i="0" sz="2800" u="none" cap="none" strike="noStrike">
              <a:solidFill>
                <a:srgbClr val="000000"/>
              </a:solidFill>
              <a:highlight>
                <a:schemeClr val="lt1"/>
              </a:highlight>
              <a:latin typeface="Roboto"/>
              <a:ea typeface="Roboto"/>
              <a:cs typeface="Roboto"/>
              <a:sym typeface="Roboto"/>
            </a:endParaRPr>
          </a:p>
          <a:p>
            <a:pPr indent="-406400" lvl="1" marL="914400" marR="0" rtl="0" algn="l">
              <a:lnSpc>
                <a:spcPct val="110000"/>
              </a:lnSpc>
              <a:spcBef>
                <a:spcPts val="0"/>
              </a:spcBef>
              <a:spcAft>
                <a:spcPts val="0"/>
              </a:spcAft>
              <a:buClr>
                <a:srgbClr val="000000"/>
              </a:buClr>
              <a:buSzPts val="2800"/>
              <a:buFont typeface="DM Sans"/>
              <a:buChar char="○"/>
            </a:pPr>
            <a:r>
              <a:rPr b="0" i="0" lang="en-US" sz="2800" u="none" cap="none" strike="noStrike">
                <a:solidFill>
                  <a:srgbClr val="000000"/>
                </a:solidFill>
                <a:highlight>
                  <a:schemeClr val="lt1"/>
                </a:highlight>
                <a:latin typeface="Roboto"/>
                <a:ea typeface="Roboto"/>
                <a:cs typeface="Roboto"/>
                <a:sym typeface="Roboto"/>
              </a:rPr>
              <a:t>outperforms traditional methods in terms of fingerprinting accuracy (especially with shorter fMRI scanning lengths).</a:t>
            </a:r>
            <a:endParaRPr b="0" i="0" sz="2800" u="none" cap="none" strike="noStrike">
              <a:solidFill>
                <a:srgbClr val="000000"/>
              </a:solidFill>
              <a:highlight>
                <a:schemeClr val="lt1"/>
              </a:highlight>
              <a:latin typeface="Roboto"/>
              <a:ea typeface="Roboto"/>
              <a:cs typeface="Roboto"/>
              <a:sym typeface="Roboto"/>
            </a:endParaRPr>
          </a:p>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highlight>
                  <a:schemeClr val="lt1"/>
                </a:highlight>
                <a:latin typeface="Roboto"/>
                <a:ea typeface="Roboto"/>
                <a:cs typeface="Roboto"/>
                <a:sym typeface="Roboto"/>
              </a:rPr>
              <a:t>Sparse Graph Representation</a:t>
            </a:r>
            <a:endParaRPr b="1" i="0" sz="2800" u="none" cap="none" strike="noStrike">
              <a:solidFill>
                <a:srgbClr val="000000"/>
              </a:solidFill>
              <a:highlight>
                <a:schemeClr val="lt1"/>
              </a:highlight>
              <a:latin typeface="Roboto"/>
              <a:ea typeface="Roboto"/>
              <a:cs typeface="Roboto"/>
              <a:sym typeface="Roboto"/>
            </a:endParaRPr>
          </a:p>
          <a:p>
            <a:pPr indent="-406400" lvl="0" marL="457200" marR="0" rtl="0" algn="l">
              <a:lnSpc>
                <a:spcPct val="110000"/>
              </a:lnSpc>
              <a:spcBef>
                <a:spcPts val="0"/>
              </a:spcBef>
              <a:spcAft>
                <a:spcPts val="0"/>
              </a:spcAft>
              <a:buClr>
                <a:srgbClr val="000000"/>
              </a:buClr>
              <a:buSzPts val="2800"/>
              <a:buFont typeface="DM Sans"/>
              <a:buChar char="●"/>
            </a:pPr>
            <a:r>
              <a:rPr b="1" i="0" lang="en-US" sz="2800" u="none" cap="none" strike="noStrike">
                <a:solidFill>
                  <a:srgbClr val="000000"/>
                </a:solidFill>
                <a:highlight>
                  <a:schemeClr val="lt1"/>
                </a:highlight>
                <a:latin typeface="Roboto"/>
                <a:ea typeface="Roboto"/>
                <a:cs typeface="Roboto"/>
                <a:sym typeface="Roboto"/>
              </a:rPr>
              <a:t>Non-Negative Edge Weights</a:t>
            </a:r>
            <a:endParaRPr b="0" i="0" sz="2800" u="none" cap="none" strike="noStrike">
              <a:solidFill>
                <a:srgbClr val="000000"/>
              </a:solidFill>
              <a:latin typeface="DM Sans"/>
              <a:ea typeface="DM Sans"/>
              <a:cs typeface="DM Sans"/>
              <a:sym typeface="DM Sans"/>
            </a:endParaRPr>
          </a:p>
        </p:txBody>
      </p:sp>
      <p:pic>
        <p:nvPicPr>
          <p:cNvPr id="592" name="Google Shape;592;g2c7be859761_0_102"/>
          <p:cNvPicPr preferRelativeResize="0"/>
          <p:nvPr/>
        </p:nvPicPr>
        <p:blipFill rotWithShape="1">
          <a:blip r:embed="rId4">
            <a:alphaModFix/>
          </a:blip>
          <a:srcRect b="0" l="0" r="0" t="0"/>
          <a:stretch/>
        </p:blipFill>
        <p:spPr>
          <a:xfrm>
            <a:off x="10524950" y="2238975"/>
            <a:ext cx="7593750" cy="7593750"/>
          </a:xfrm>
          <a:prstGeom prst="rect">
            <a:avLst/>
          </a:prstGeom>
          <a:noFill/>
          <a:ln>
            <a:noFill/>
          </a:ln>
        </p:spPr>
      </p:pic>
      <p:sp>
        <p:nvSpPr>
          <p:cNvPr id="593" name="Google Shape;593;g2c7be859761_0_102"/>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df0295ab8e_0_241"/>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Future Research Directions</a:t>
            </a:r>
            <a:endParaRPr b="0" i="0" sz="1400" u="none" cap="none" strike="noStrike">
              <a:solidFill>
                <a:srgbClr val="FF0000"/>
              </a:solidFill>
              <a:latin typeface="Arial"/>
              <a:ea typeface="Arial"/>
              <a:cs typeface="Arial"/>
              <a:sym typeface="Arial"/>
            </a:endParaRPr>
          </a:p>
        </p:txBody>
      </p:sp>
      <p:sp>
        <p:nvSpPr>
          <p:cNvPr id="599" name="Google Shape;599;g2df0295ab8e_0_241"/>
          <p:cNvSpPr/>
          <p:nvPr/>
        </p:nvSpPr>
        <p:spPr>
          <a:xfrm>
            <a:off x="6" y="2751889"/>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600" name="Google Shape;600;g2df0295ab8e_0_241"/>
          <p:cNvSpPr txBox="1"/>
          <p:nvPr/>
        </p:nvSpPr>
        <p:spPr>
          <a:xfrm>
            <a:off x="4322875" y="2238975"/>
            <a:ext cx="13745400" cy="4710000"/>
          </a:xfrm>
          <a:prstGeom prst="rect">
            <a:avLst/>
          </a:prstGeom>
          <a:noFill/>
          <a:ln>
            <a:noFill/>
          </a:ln>
        </p:spPr>
        <p:txBody>
          <a:bodyPr anchorCtr="0" anchor="t" bIns="0" lIns="0" spcFirstLastPara="1" rIns="0" wrap="square" tIns="0">
            <a:spAutoFit/>
          </a:bodyPr>
          <a:lstStyle/>
          <a:p>
            <a:pPr indent="-406400" lvl="0" marL="457200" marR="0" rtl="0" algn="l">
              <a:lnSpc>
                <a:spcPct val="115000"/>
              </a:lnSpc>
              <a:spcBef>
                <a:spcPts val="1500"/>
              </a:spcBef>
              <a:spcAft>
                <a:spcPts val="0"/>
              </a:spcAft>
              <a:buClr>
                <a:srgbClr val="000000"/>
              </a:buClr>
              <a:buSzPts val="2800"/>
              <a:buFont typeface="DM Sans"/>
              <a:buChar char="●"/>
            </a:pPr>
            <a:r>
              <a:rPr b="0" i="0" lang="en-US" sz="3000" u="none" cap="none" strike="noStrike">
                <a:solidFill>
                  <a:srgbClr val="0D0D0D"/>
                </a:solidFill>
                <a:highlight>
                  <a:schemeClr val="lt1"/>
                </a:highlight>
                <a:latin typeface="Roboto"/>
                <a:ea typeface="Roboto"/>
                <a:cs typeface="Roboto"/>
                <a:sym typeface="Roboto"/>
              </a:rPr>
              <a:t>Explore classification applications and further topological measure-based FC analyses to enhance understanding of brain topological structures.</a:t>
            </a:r>
            <a:endParaRPr b="0" i="0" sz="3000" u="none" cap="none" strike="noStrike">
              <a:solidFill>
                <a:srgbClr val="0D0D0D"/>
              </a:solidFill>
              <a:highlight>
                <a:schemeClr val="lt1"/>
              </a:highlight>
              <a:latin typeface="Roboto"/>
              <a:ea typeface="Roboto"/>
              <a:cs typeface="Roboto"/>
              <a:sym typeface="Roboto"/>
            </a:endParaRPr>
          </a:p>
          <a:p>
            <a:pPr indent="-419100" lvl="0" marL="457200" marR="0" rtl="0" algn="l">
              <a:lnSpc>
                <a:spcPct val="115000"/>
              </a:lnSpc>
              <a:spcBef>
                <a:spcPts val="0"/>
              </a:spcBef>
              <a:spcAft>
                <a:spcPts val="0"/>
              </a:spcAft>
              <a:buClr>
                <a:srgbClr val="0D0D0D"/>
              </a:buClr>
              <a:buSzPts val="3000"/>
              <a:buFont typeface="Roboto"/>
              <a:buChar char="●"/>
            </a:pPr>
            <a:r>
              <a:rPr b="0" i="0" lang="en-US" sz="3000" u="none" cap="none" strike="noStrike">
                <a:solidFill>
                  <a:srgbClr val="0D0D0D"/>
                </a:solidFill>
                <a:highlight>
                  <a:schemeClr val="lt1"/>
                </a:highlight>
                <a:latin typeface="Roboto"/>
                <a:ea typeface="Roboto"/>
                <a:cs typeface="Roboto"/>
                <a:sym typeface="Roboto"/>
              </a:rPr>
              <a:t>Clustering and comparing clusters of NC subjects to subjects with a specific medical condition.  </a:t>
            </a:r>
            <a:endParaRPr b="0" i="0" sz="3000" u="none" cap="none" strike="noStrike">
              <a:solidFill>
                <a:srgbClr val="0D0D0D"/>
              </a:solidFill>
              <a:highlight>
                <a:schemeClr val="lt1"/>
              </a:highlight>
              <a:latin typeface="Roboto"/>
              <a:ea typeface="Roboto"/>
              <a:cs typeface="Roboto"/>
              <a:sym typeface="Roboto"/>
            </a:endParaRPr>
          </a:p>
          <a:p>
            <a:pPr indent="-419100" lvl="0" marL="457200" marR="0" rtl="0" algn="l">
              <a:lnSpc>
                <a:spcPct val="115000"/>
              </a:lnSpc>
              <a:spcBef>
                <a:spcPts val="0"/>
              </a:spcBef>
              <a:spcAft>
                <a:spcPts val="0"/>
              </a:spcAft>
              <a:buClr>
                <a:srgbClr val="0D0D0D"/>
              </a:buClr>
              <a:buSzPts val="3000"/>
              <a:buFont typeface="Roboto"/>
              <a:buChar char="●"/>
            </a:pPr>
            <a:r>
              <a:rPr b="0" i="0" lang="en-US" sz="3000" u="none" cap="none" strike="noStrike">
                <a:solidFill>
                  <a:srgbClr val="0D0D0D"/>
                </a:solidFill>
                <a:highlight>
                  <a:schemeClr val="lt1"/>
                </a:highlight>
                <a:latin typeface="Roboto"/>
                <a:ea typeface="Roboto"/>
                <a:cs typeface="Roboto"/>
                <a:sym typeface="Roboto"/>
              </a:rPr>
              <a:t>Use to generate better representation of the data for ANNs: </a:t>
            </a:r>
            <a:r>
              <a:rPr b="0" i="0" lang="en-US" sz="3000" u="sng" cap="none" strike="noStrike">
                <a:solidFill>
                  <a:schemeClr val="hlink"/>
                </a:solidFill>
                <a:highlight>
                  <a:schemeClr val="lt1"/>
                </a:highlight>
                <a:latin typeface="Roboto"/>
                <a:ea typeface="Roboto"/>
                <a:cs typeface="Roboto"/>
                <a:sym typeface="Roboto"/>
                <a:hlinkClick r:id="rId4"/>
              </a:rPr>
              <a:t>https://medium.com/towards-data-science/combine-text-embeddings-and-knowledge-graph-embeddings-in-rag-systems-5e6d7e493925</a:t>
            </a:r>
            <a:endParaRPr b="0" i="0" sz="3000" u="none" cap="none" strike="noStrike">
              <a:solidFill>
                <a:srgbClr val="0D0D0D"/>
              </a:solidFill>
              <a:highlight>
                <a:schemeClr val="lt1"/>
              </a:highlight>
              <a:latin typeface="Roboto"/>
              <a:ea typeface="Roboto"/>
              <a:cs typeface="Roboto"/>
              <a:sym typeface="Roboto"/>
            </a:endParaRPr>
          </a:p>
          <a:p>
            <a:pPr indent="-419100" lvl="0" marL="457200" marR="0" rtl="0" algn="l">
              <a:lnSpc>
                <a:spcPct val="115000"/>
              </a:lnSpc>
              <a:spcBef>
                <a:spcPts val="0"/>
              </a:spcBef>
              <a:spcAft>
                <a:spcPts val="0"/>
              </a:spcAft>
              <a:buClr>
                <a:srgbClr val="0D0D0D"/>
              </a:buClr>
              <a:buSzPts val="3000"/>
              <a:buFont typeface="Roboto"/>
              <a:buChar char="●"/>
            </a:pPr>
            <a:r>
              <a:rPr b="0" i="0" lang="en-US" sz="3000" u="none" cap="none" strike="noStrike">
                <a:solidFill>
                  <a:srgbClr val="0D0D0D"/>
                </a:solidFill>
                <a:highlight>
                  <a:schemeClr val="lt1"/>
                </a:highlight>
                <a:latin typeface="Roboto"/>
                <a:ea typeface="Roboto"/>
                <a:cs typeface="Roboto"/>
                <a:sym typeface="Roboto"/>
              </a:rPr>
              <a:t>Go back to past studies such as "A Spectral Graph Regression Model" and review them with fMRI data (and a functional Atlas such as Shen 2013)</a:t>
            </a:r>
            <a:endParaRPr b="0" i="0" sz="3000" u="none" cap="none" strike="noStrike">
              <a:solidFill>
                <a:srgbClr val="0D0D0D"/>
              </a:solidFill>
              <a:highlight>
                <a:schemeClr val="lt1"/>
              </a:highlight>
              <a:latin typeface="Roboto"/>
              <a:ea typeface="Roboto"/>
              <a:cs typeface="Roboto"/>
              <a:sym typeface="Roboto"/>
            </a:endParaRPr>
          </a:p>
        </p:txBody>
      </p:sp>
      <p:pic>
        <p:nvPicPr>
          <p:cNvPr id="601" name="Google Shape;601;g2df0295ab8e_0_241"/>
          <p:cNvPicPr preferRelativeResize="0"/>
          <p:nvPr/>
        </p:nvPicPr>
        <p:blipFill rotWithShape="1">
          <a:blip r:embed="rId5">
            <a:alphaModFix/>
          </a:blip>
          <a:srcRect b="0" l="0" r="0" t="0"/>
          <a:stretch/>
        </p:blipFill>
        <p:spPr>
          <a:xfrm>
            <a:off x="-1" y="5760011"/>
            <a:ext cx="4102975" cy="4526989"/>
          </a:xfrm>
          <a:prstGeom prst="rect">
            <a:avLst/>
          </a:prstGeom>
          <a:noFill/>
          <a:ln>
            <a:noFill/>
          </a:ln>
        </p:spPr>
      </p:pic>
      <p:sp>
        <p:nvSpPr>
          <p:cNvPr id="602" name="Google Shape;602;g2df0295ab8e_0_241"/>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g2dc64f23c74_0_36"/>
          <p:cNvPicPr preferRelativeResize="0"/>
          <p:nvPr/>
        </p:nvPicPr>
        <p:blipFill rotWithShape="1">
          <a:blip r:embed="rId3">
            <a:alphaModFix/>
          </a:blip>
          <a:srcRect b="0" l="0" r="0" t="0"/>
          <a:stretch/>
        </p:blipFill>
        <p:spPr>
          <a:xfrm>
            <a:off x="461275" y="7162800"/>
            <a:ext cx="6211475" cy="1664675"/>
          </a:xfrm>
          <a:prstGeom prst="rect">
            <a:avLst/>
          </a:prstGeom>
          <a:noFill/>
          <a:ln>
            <a:noFill/>
          </a:ln>
        </p:spPr>
      </p:pic>
      <p:sp>
        <p:nvSpPr>
          <p:cNvPr id="608" name="Google Shape;608;g2dc64f23c74_0_36"/>
          <p:cNvSpPr txBox="1"/>
          <p:nvPr/>
        </p:nvSpPr>
        <p:spPr>
          <a:xfrm flipH="1">
            <a:off x="392725" y="486625"/>
            <a:ext cx="6151200" cy="8586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1100"/>
              <a:buFont typeface="Arial"/>
              <a:buNone/>
            </a:pPr>
            <a:r>
              <a:rPr b="1" i="0" lang="en-US" sz="2300" u="none" cap="none" strike="noStrike">
                <a:solidFill>
                  <a:srgbClr val="212121"/>
                </a:solidFill>
                <a:highlight>
                  <a:srgbClr val="FFFFFF"/>
                </a:highlight>
                <a:latin typeface="Merriweather"/>
                <a:ea typeface="Merriweather"/>
                <a:cs typeface="Merriweather"/>
                <a:sym typeface="Merriweather"/>
              </a:rPr>
              <a:t>Groupwise whole-brain parcellation from resting-state fMRI data for network node identification (Atlas by Shen et al. 2013)</a:t>
            </a:r>
            <a:endParaRPr b="1" i="0" sz="2300" u="none" cap="none" strike="noStrike">
              <a:solidFill>
                <a:srgbClr val="212121"/>
              </a:solidFill>
              <a:highlight>
                <a:srgbClr val="FFFFFF"/>
              </a:highlight>
              <a:latin typeface="Merriweather"/>
              <a:ea typeface="Merriweather"/>
              <a:cs typeface="Merriweather"/>
              <a:sym typeface="Merriweather"/>
            </a:endParaRPr>
          </a:p>
          <a:p>
            <a:pPr indent="0" lvl="0" marL="0" marR="0" rtl="0" algn="l">
              <a:lnSpc>
                <a:spcPct val="100000"/>
              </a:lnSpc>
              <a:spcBef>
                <a:spcPts val="60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609" name="Google Shape;609;g2dc64f23c74_0_36"/>
          <p:cNvPicPr preferRelativeResize="0"/>
          <p:nvPr/>
        </p:nvPicPr>
        <p:blipFill rotWithShape="1">
          <a:blip r:embed="rId4">
            <a:alphaModFix/>
          </a:blip>
          <a:srcRect b="0" l="0" r="0" t="0"/>
          <a:stretch/>
        </p:blipFill>
        <p:spPr>
          <a:xfrm>
            <a:off x="6936275" y="533400"/>
            <a:ext cx="10985275" cy="8830400"/>
          </a:xfrm>
          <a:prstGeom prst="rect">
            <a:avLst/>
          </a:prstGeom>
          <a:noFill/>
          <a:ln>
            <a:noFill/>
          </a:ln>
        </p:spPr>
      </p:pic>
      <p:pic>
        <p:nvPicPr>
          <p:cNvPr id="610" name="Google Shape;610;g2dc64f23c74_0_36"/>
          <p:cNvPicPr preferRelativeResize="0"/>
          <p:nvPr/>
        </p:nvPicPr>
        <p:blipFill rotWithShape="1">
          <a:blip r:embed="rId5">
            <a:alphaModFix/>
          </a:blip>
          <a:srcRect b="0" l="0" r="0" t="0"/>
          <a:stretch/>
        </p:blipFill>
        <p:spPr>
          <a:xfrm>
            <a:off x="395550" y="2819400"/>
            <a:ext cx="6233850" cy="3635020"/>
          </a:xfrm>
          <a:prstGeom prst="rect">
            <a:avLst/>
          </a:prstGeom>
          <a:noFill/>
          <a:ln>
            <a:noFill/>
          </a:ln>
          <a:effectLst>
            <a:outerShdw blurRad="57150" rotWithShape="0" algn="bl" dir="5400000" dist="19050">
              <a:srgbClr val="000000">
                <a:alpha val="49803"/>
              </a:srgbClr>
            </a:outerShdw>
          </a:effectLst>
        </p:spPr>
      </p:pic>
      <p:sp>
        <p:nvSpPr>
          <p:cNvPr id="611" name="Google Shape;611;g2dc64f23c74_0_36"/>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pSp>
        <p:nvGrpSpPr>
          <p:cNvPr id="616" name="Google Shape;616;p20"/>
          <p:cNvGrpSpPr/>
          <p:nvPr/>
        </p:nvGrpSpPr>
        <p:grpSpPr>
          <a:xfrm>
            <a:off x="1028700" y="811709"/>
            <a:ext cx="16230600" cy="8446591"/>
            <a:chOff x="0" y="-57150"/>
            <a:chExt cx="4274726" cy="2224617"/>
          </a:xfrm>
        </p:grpSpPr>
        <p:sp>
          <p:nvSpPr>
            <p:cNvPr id="617" name="Google Shape;617;p20"/>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0"/>
            <p:cNvSpPr txBox="1"/>
            <p:nvPr/>
          </p:nvSpPr>
          <p:spPr>
            <a:xfrm>
              <a:off x="0" y="-57150"/>
              <a:ext cx="4274726" cy="22246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9" name="Google Shape;619;p20"/>
          <p:cNvSpPr/>
          <p:nvPr/>
        </p:nvSpPr>
        <p:spPr>
          <a:xfrm>
            <a:off x="1981200" y="-94024"/>
            <a:ext cx="4102978" cy="2245448"/>
          </a:xfrm>
          <a:custGeom>
            <a:rect b="b" l="l" r="r" t="t"/>
            <a:pathLst>
              <a:path extrusionOk="0" h="2245448" w="4102978">
                <a:moveTo>
                  <a:pt x="0" y="0"/>
                </a:moveTo>
                <a:lnTo>
                  <a:pt x="4102978" y="0"/>
                </a:lnTo>
                <a:lnTo>
                  <a:pt x="4102978" y="2245448"/>
                </a:lnTo>
                <a:lnTo>
                  <a:pt x="0" y="2245448"/>
                </a:lnTo>
                <a:lnTo>
                  <a:pt x="0" y="0"/>
                </a:lnTo>
                <a:close/>
              </a:path>
            </a:pathLst>
          </a:custGeom>
          <a:blipFill rotWithShape="1">
            <a:blip r:embed="rId3">
              <a:alphaModFix/>
            </a:blip>
            <a:stretch>
              <a:fillRect b="0" l="0" r="0" t="0"/>
            </a:stretch>
          </a:blipFill>
          <a:ln>
            <a:noFill/>
          </a:ln>
        </p:spPr>
      </p:sp>
      <p:sp>
        <p:nvSpPr>
          <p:cNvPr id="620" name="Google Shape;620;p20"/>
          <p:cNvSpPr/>
          <p:nvPr/>
        </p:nvSpPr>
        <p:spPr>
          <a:xfrm>
            <a:off x="1981200" y="6267450"/>
            <a:ext cx="2880360" cy="4114800"/>
          </a:xfrm>
          <a:custGeom>
            <a:rect b="b" l="l" r="r" t="t"/>
            <a:pathLst>
              <a:path extrusionOk="0" h="4114800" w="2880360">
                <a:moveTo>
                  <a:pt x="0" y="0"/>
                </a:moveTo>
                <a:lnTo>
                  <a:pt x="2880360" y="0"/>
                </a:lnTo>
                <a:lnTo>
                  <a:pt x="2880360" y="4114800"/>
                </a:lnTo>
                <a:lnTo>
                  <a:pt x="0" y="4114800"/>
                </a:lnTo>
                <a:lnTo>
                  <a:pt x="0" y="0"/>
                </a:lnTo>
                <a:close/>
              </a:path>
            </a:pathLst>
          </a:custGeom>
          <a:blipFill rotWithShape="1">
            <a:blip r:embed="rId4">
              <a:alphaModFix/>
            </a:blip>
            <a:stretch>
              <a:fillRect b="0" l="0" r="0" t="0"/>
            </a:stretch>
          </a:blipFill>
          <a:ln>
            <a:noFill/>
          </a:ln>
        </p:spPr>
      </p:sp>
      <p:sp>
        <p:nvSpPr>
          <p:cNvPr id="621" name="Google Shape;621;p20"/>
          <p:cNvSpPr txBox="1"/>
          <p:nvPr/>
        </p:nvSpPr>
        <p:spPr>
          <a:xfrm>
            <a:off x="4245946" y="3130544"/>
            <a:ext cx="10620170" cy="1660526"/>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2500"/>
              <a:buFont typeface="Arial"/>
              <a:buNone/>
            </a:pPr>
            <a:r>
              <a:rPr b="1" i="0" lang="en-US" sz="12500" u="none" cap="none" strike="noStrike">
                <a:solidFill>
                  <a:srgbClr val="FFFFFF"/>
                </a:solidFill>
                <a:latin typeface="DM Sans"/>
                <a:ea typeface="DM Sans"/>
                <a:cs typeface="DM Sans"/>
                <a:sym typeface="DM Sans"/>
              </a:rPr>
              <a:t>THANK YOU</a:t>
            </a:r>
            <a:endParaRPr b="0" i="0" sz="1400" u="none" cap="none" strike="noStrike">
              <a:solidFill>
                <a:srgbClr val="000000"/>
              </a:solidFill>
              <a:latin typeface="Arial"/>
              <a:ea typeface="Arial"/>
              <a:cs typeface="Arial"/>
              <a:sym typeface="Arial"/>
            </a:endParaRPr>
          </a:p>
        </p:txBody>
      </p:sp>
      <p:sp>
        <p:nvSpPr>
          <p:cNvPr id="622" name="Google Shape;622;p20"/>
          <p:cNvSpPr txBox="1"/>
          <p:nvPr/>
        </p:nvSpPr>
        <p:spPr>
          <a:xfrm>
            <a:off x="9144000" y="4819644"/>
            <a:ext cx="5722200" cy="53880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Clr>
                <a:srgbClr val="000000"/>
              </a:buClr>
              <a:buSzPts val="3500"/>
              <a:buFont typeface="Arial"/>
              <a:buNone/>
            </a:pPr>
            <a:r>
              <a:rPr b="1" i="0" lang="en-US" sz="3500" u="none" cap="none" strike="noStrike">
                <a:solidFill>
                  <a:srgbClr val="FFFFFF"/>
                </a:solidFill>
                <a:latin typeface="DM Sans"/>
                <a:ea typeface="DM Sans"/>
                <a:cs typeface="DM Sans"/>
                <a:sym typeface="DM Sans"/>
              </a:rPr>
              <a:t>Any questions?</a:t>
            </a:r>
            <a:endParaRPr b="0" i="0" sz="1400" u="none" cap="none" strike="noStrike">
              <a:solidFill>
                <a:srgbClr val="000000"/>
              </a:solidFill>
              <a:latin typeface="Arial"/>
              <a:ea typeface="Arial"/>
              <a:cs typeface="Arial"/>
              <a:sym typeface="Arial"/>
            </a:endParaRPr>
          </a:p>
        </p:txBody>
      </p:sp>
      <p:sp>
        <p:nvSpPr>
          <p:cNvPr id="623" name="Google Shape;623;p20"/>
          <p:cNvSpPr txBox="1"/>
          <p:nvPr/>
        </p:nvSpPr>
        <p:spPr>
          <a:xfrm>
            <a:off x="9144000" y="5921375"/>
            <a:ext cx="5722200" cy="21540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0"/>
          <p:cNvSpPr/>
          <p:nvPr/>
        </p:nvSpPr>
        <p:spPr>
          <a:xfrm rot="10800000">
            <a:off x="5623560" y="7673106"/>
            <a:ext cx="3422956" cy="2613894"/>
          </a:xfrm>
          <a:custGeom>
            <a:rect b="b" l="l" r="r" t="t"/>
            <a:pathLst>
              <a:path extrusionOk="0" h="2613894" w="3422956">
                <a:moveTo>
                  <a:pt x="0" y="0"/>
                </a:moveTo>
                <a:lnTo>
                  <a:pt x="3422956" y="0"/>
                </a:lnTo>
                <a:lnTo>
                  <a:pt x="3422956" y="2613894"/>
                </a:lnTo>
                <a:lnTo>
                  <a:pt x="0" y="2613894"/>
                </a:lnTo>
                <a:lnTo>
                  <a:pt x="0" y="0"/>
                </a:lnTo>
                <a:close/>
              </a:path>
            </a:pathLst>
          </a:custGeom>
          <a:blipFill rotWithShape="1">
            <a:blip r:embed="rId5">
              <a:alphaModFix/>
            </a:blip>
            <a:stretch>
              <a:fillRect b="0" l="0" r="0" t="0"/>
            </a:stretch>
          </a:blipFill>
          <a:ln>
            <a:noFill/>
          </a:ln>
        </p:spPr>
      </p:sp>
      <p:sp>
        <p:nvSpPr>
          <p:cNvPr id="625" name="Google Shape;625;p20"/>
          <p:cNvSpPr txBox="1"/>
          <p:nvPr>
            <p:ph idx="12" type="sldNum"/>
          </p:nvPr>
        </p:nvSpPr>
        <p:spPr>
          <a:xfrm>
            <a:off x="160782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dc64f23c74_0_87"/>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Construction of a Functional Brain Network</a:t>
            </a:r>
            <a:endParaRPr b="1" i="0" sz="4500" u="none" cap="none" strike="noStrike">
              <a:solidFill>
                <a:srgbClr val="000000"/>
              </a:solidFill>
              <a:latin typeface="DM Sans"/>
              <a:ea typeface="DM Sans"/>
              <a:cs typeface="DM Sans"/>
              <a:sym typeface="DM Sans"/>
            </a:endParaRPr>
          </a:p>
        </p:txBody>
      </p:sp>
      <p:sp>
        <p:nvSpPr>
          <p:cNvPr id="140" name="Google Shape;140;g2dc64f23c74_0_87"/>
          <p:cNvSpPr/>
          <p:nvPr/>
        </p:nvSpPr>
        <p:spPr>
          <a:xfrm>
            <a:off x="14806681" y="-1098674"/>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41" name="Google Shape;141;g2dc64f23c74_0_87"/>
          <p:cNvSpPr txBox="1"/>
          <p:nvPr/>
        </p:nvSpPr>
        <p:spPr>
          <a:xfrm>
            <a:off x="6568541" y="9788775"/>
            <a:ext cx="5287500" cy="5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1800" u="none" cap="none" strike="noStrike">
                <a:solidFill>
                  <a:srgbClr val="407582"/>
                </a:solidFill>
                <a:highlight>
                  <a:srgbClr val="FFFFFF"/>
                </a:highlight>
                <a:uFill>
                  <a:noFill/>
                </a:uFill>
                <a:latin typeface="Arial"/>
                <a:ea typeface="Arial"/>
                <a:cs typeface="Arial"/>
                <a:sym typeface="Arial"/>
                <a:hlinkClick r:id="rId4">
                  <a:extLst>
                    <a:ext uri="{A12FA001-AC4F-418D-AE19-62706E023703}">
                      <ahyp:hlinkClr val="tx"/>
                    </a:ext>
                  </a:extLst>
                </a:hlinkClick>
              </a:rPr>
              <a:t>https://doi.org/10.1148/radiol.2019194009</a:t>
            </a:r>
            <a:endParaRPr b="0" i="0" sz="1800" u="none" cap="none" strike="noStrike">
              <a:solidFill>
                <a:srgbClr val="40758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142" name="Google Shape;142;g2dc64f23c74_0_87"/>
          <p:cNvSpPr txBox="1"/>
          <p:nvPr/>
        </p:nvSpPr>
        <p:spPr>
          <a:xfrm>
            <a:off x="15108100" y="79512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2dc64f23c74_0_87"/>
          <p:cNvPicPr preferRelativeResize="0"/>
          <p:nvPr/>
        </p:nvPicPr>
        <p:blipFill rotWithShape="1">
          <a:blip r:embed="rId5">
            <a:alphaModFix/>
          </a:blip>
          <a:srcRect b="0" l="0" r="0" t="0"/>
          <a:stretch/>
        </p:blipFill>
        <p:spPr>
          <a:xfrm>
            <a:off x="874250" y="1891650"/>
            <a:ext cx="12363000" cy="7590875"/>
          </a:xfrm>
          <a:prstGeom prst="rect">
            <a:avLst/>
          </a:prstGeom>
          <a:noFill/>
          <a:ln>
            <a:noFill/>
          </a:ln>
        </p:spPr>
      </p:pic>
      <p:sp>
        <p:nvSpPr>
          <p:cNvPr id="144" name="Google Shape;144;g2dc64f23c74_0_87"/>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c1bf020edf_0_26"/>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BOLD -</a:t>
            </a:r>
            <a:r>
              <a:rPr b="1" i="0" lang="en-US" sz="4500" u="none" cap="none" strike="noStrike">
                <a:solidFill>
                  <a:srgbClr val="8CA9AD"/>
                </a:solidFill>
                <a:latin typeface="DM Sans"/>
                <a:ea typeface="DM Sans"/>
                <a:cs typeface="DM Sans"/>
                <a:sym typeface="DM Sans"/>
              </a:rPr>
              <a:t> </a:t>
            </a:r>
            <a:r>
              <a:rPr b="1" i="0" lang="en-US" sz="4500" u="none" cap="none" strike="noStrike">
                <a:solidFill>
                  <a:srgbClr val="FF0000"/>
                </a:solidFill>
                <a:latin typeface="DM Sans"/>
                <a:ea typeface="DM Sans"/>
                <a:cs typeface="DM Sans"/>
                <a:sym typeface="DM Sans"/>
              </a:rPr>
              <a:t>The Blood Oxygenation Level-Dependent Signal </a:t>
            </a:r>
            <a:endParaRPr b="1" i="0" sz="4500" u="none" cap="none" strike="noStrike">
              <a:solidFill>
                <a:srgbClr val="FF0000"/>
              </a:solidFill>
              <a:latin typeface="DM Sans"/>
              <a:ea typeface="DM Sans"/>
              <a:cs typeface="DM Sans"/>
              <a:sym typeface="DM Sans"/>
            </a:endParaRPr>
          </a:p>
        </p:txBody>
      </p:sp>
      <p:sp>
        <p:nvSpPr>
          <p:cNvPr id="150" name="Google Shape;150;g2c1bf020edf_0_26"/>
          <p:cNvSpPr txBox="1"/>
          <p:nvPr/>
        </p:nvSpPr>
        <p:spPr>
          <a:xfrm>
            <a:off x="874250" y="2213575"/>
            <a:ext cx="8679900" cy="7320600"/>
          </a:xfrm>
          <a:prstGeom prst="rect">
            <a:avLst/>
          </a:prstGeom>
          <a:noFill/>
          <a:ln>
            <a:noFill/>
          </a:ln>
        </p:spPr>
        <p:txBody>
          <a:bodyPr anchorCtr="0" anchor="t" bIns="0" lIns="0" spcFirstLastPara="1" rIns="0" wrap="square" tIns="0">
            <a:spAutoFit/>
          </a:bodyPr>
          <a:lstStyle/>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Functional MRI (fMRI) provides a blood oxygen level–dependent (BOLD) signal for each voxel across time.</a:t>
            </a:r>
            <a:endParaRPr b="0" i="0" sz="1200" u="none" cap="none" strike="noStrike">
              <a:solidFill>
                <a:srgbClr val="000000"/>
              </a:solidFill>
              <a:highlight>
                <a:schemeClr val="lt1"/>
              </a:highlight>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The </a:t>
            </a:r>
            <a:r>
              <a:rPr b="1" i="0" lang="en-US" sz="3600" u="none" cap="none" strike="noStrike">
                <a:solidFill>
                  <a:srgbClr val="000000"/>
                </a:solidFill>
                <a:latin typeface="DM Sans"/>
                <a:ea typeface="DM Sans"/>
                <a:cs typeface="DM Sans"/>
                <a:sym typeface="DM Sans"/>
              </a:rPr>
              <a:t>BOLD</a:t>
            </a:r>
            <a:r>
              <a:rPr b="0" i="0" lang="en-US" sz="3600" u="none" cap="none" strike="noStrike">
                <a:solidFill>
                  <a:srgbClr val="000000"/>
                </a:solidFill>
                <a:latin typeface="DM Sans"/>
                <a:ea typeface="DM Sans"/>
                <a:cs typeface="DM Sans"/>
                <a:sym typeface="DM Sans"/>
              </a:rPr>
              <a:t> </a:t>
            </a:r>
            <a:r>
              <a:rPr b="1" i="0" lang="en-US" sz="3600" u="none" cap="none" strike="noStrike">
                <a:solidFill>
                  <a:srgbClr val="000000"/>
                </a:solidFill>
                <a:latin typeface="DM Sans"/>
                <a:ea typeface="DM Sans"/>
                <a:cs typeface="DM Sans"/>
                <a:sym typeface="DM Sans"/>
              </a:rPr>
              <a:t>signal</a:t>
            </a:r>
            <a:r>
              <a:rPr b="0" i="0" lang="en-US" sz="3600" u="none" cap="none" strike="noStrike">
                <a:solidFill>
                  <a:srgbClr val="000000"/>
                </a:solidFill>
                <a:latin typeface="DM Sans"/>
                <a:ea typeface="DM Sans"/>
                <a:cs typeface="DM Sans"/>
                <a:sym typeface="DM Sans"/>
              </a:rPr>
              <a:t> (Blood Oxygen Level Dependent signal):</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 measure of brain activity detected by fMRI.</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Areas of the brain that are more active tend to receive higher levels of oxygenated blood.</a:t>
            </a:r>
            <a:endParaRPr b="0" i="0" sz="3600" u="none" cap="none" strike="noStrike">
              <a:solidFill>
                <a:srgbClr val="000000"/>
              </a:solidFill>
              <a:latin typeface="DM Sans"/>
              <a:ea typeface="DM Sans"/>
              <a:cs typeface="DM Sans"/>
              <a:sym typeface="DM Sans"/>
            </a:endParaRPr>
          </a:p>
          <a:p>
            <a:pPr indent="0" lvl="0" marL="457200" marR="0" rtl="0" algn="l">
              <a:lnSpc>
                <a:spcPct val="110000"/>
              </a:lnSpc>
              <a:spcBef>
                <a:spcPts val="0"/>
              </a:spcBef>
              <a:spcAft>
                <a:spcPts val="0"/>
              </a:spcAft>
              <a:buClr>
                <a:srgbClr val="000000"/>
              </a:buClr>
              <a:buSzPts val="3600"/>
              <a:buFont typeface="Arial"/>
              <a:buNone/>
            </a:pPr>
            <a:r>
              <a:t/>
            </a:r>
            <a:endParaRPr b="1" i="0" sz="3600" u="none" cap="none" strike="noStrike">
              <a:solidFill>
                <a:srgbClr val="737373"/>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000"/>
              <a:buFont typeface="Arial"/>
              <a:buNone/>
            </a:pPr>
            <a:r>
              <a:t/>
            </a:r>
            <a:endParaRPr b="0" i="0" sz="4000" u="none" cap="none" strike="noStrike">
              <a:solidFill>
                <a:srgbClr val="737373"/>
              </a:solidFill>
              <a:latin typeface="DM Sans"/>
              <a:ea typeface="DM Sans"/>
              <a:cs typeface="DM Sans"/>
              <a:sym typeface="DM Sans"/>
            </a:endParaRPr>
          </a:p>
        </p:txBody>
      </p:sp>
      <p:sp>
        <p:nvSpPr>
          <p:cNvPr id="151" name="Google Shape;151;g2c1bf020edf_0_26"/>
          <p:cNvSpPr/>
          <p:nvPr/>
        </p:nvSpPr>
        <p:spPr>
          <a:xfrm>
            <a:off x="5303919" y="9017501"/>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52" name="Google Shape;152;g2c1bf020edf_0_26"/>
          <p:cNvSpPr txBox="1"/>
          <p:nvPr/>
        </p:nvSpPr>
        <p:spPr>
          <a:xfrm>
            <a:off x="11092950" y="8513875"/>
            <a:ext cx="6371100" cy="3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4"/>
              </a:rPr>
              <a:t>https://andysbrainbook.readthedocs.io/en/latest/glossary/terms/BOLD_Response.html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and </a:t>
            </a:r>
            <a:r>
              <a:rPr b="0" i="0" lang="en-US" sz="1200" u="sng" cap="none" strike="noStrike">
                <a:solidFill>
                  <a:schemeClr val="hlink"/>
                </a:solidFill>
                <a:latin typeface="Calibri"/>
                <a:ea typeface="Calibri"/>
                <a:cs typeface="Calibri"/>
                <a:sym typeface="Calibri"/>
                <a:hlinkClick r:id="rId5"/>
              </a:rPr>
              <a:t>https://mri-q.com/glm-advanced.html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id="153" name="Google Shape;153;g2c1bf020edf_0_26"/>
          <p:cNvPicPr preferRelativeResize="0"/>
          <p:nvPr/>
        </p:nvPicPr>
        <p:blipFill rotWithShape="1">
          <a:blip r:embed="rId6">
            <a:alphaModFix/>
          </a:blip>
          <a:srcRect b="0" l="0" r="0" t="0"/>
          <a:stretch/>
        </p:blipFill>
        <p:spPr>
          <a:xfrm>
            <a:off x="10832544" y="2084475"/>
            <a:ext cx="6603431" cy="4271190"/>
          </a:xfrm>
          <a:prstGeom prst="rect">
            <a:avLst/>
          </a:prstGeom>
          <a:noFill/>
          <a:ln>
            <a:noFill/>
          </a:ln>
        </p:spPr>
      </p:pic>
      <p:pic>
        <p:nvPicPr>
          <p:cNvPr id="154" name="Google Shape;154;g2c1bf020edf_0_26"/>
          <p:cNvPicPr preferRelativeResize="0"/>
          <p:nvPr/>
        </p:nvPicPr>
        <p:blipFill rotWithShape="1">
          <a:blip r:embed="rId7">
            <a:alphaModFix/>
          </a:blip>
          <a:srcRect b="0" l="0" r="0" t="0"/>
          <a:stretch/>
        </p:blipFill>
        <p:spPr>
          <a:xfrm>
            <a:off x="9841500" y="6735587"/>
            <a:ext cx="7787076" cy="1794488"/>
          </a:xfrm>
          <a:prstGeom prst="rect">
            <a:avLst/>
          </a:prstGeom>
          <a:noFill/>
          <a:ln>
            <a:noFill/>
          </a:ln>
        </p:spPr>
      </p:pic>
      <p:sp>
        <p:nvSpPr>
          <p:cNvPr id="155" name="Google Shape;155;g2c1bf020edf_0_26"/>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c7be859761_0_37"/>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Atlas and Parcellation</a:t>
            </a:r>
            <a:endParaRPr b="0" i="0" sz="1400" u="none" cap="none" strike="noStrike">
              <a:solidFill>
                <a:srgbClr val="000000"/>
              </a:solidFill>
              <a:latin typeface="Arial"/>
              <a:ea typeface="Arial"/>
              <a:cs typeface="Arial"/>
              <a:sym typeface="Arial"/>
            </a:endParaRPr>
          </a:p>
        </p:txBody>
      </p:sp>
      <p:sp>
        <p:nvSpPr>
          <p:cNvPr id="161" name="Google Shape;161;g2c7be859761_0_37"/>
          <p:cNvSpPr/>
          <p:nvPr/>
        </p:nvSpPr>
        <p:spPr>
          <a:xfrm>
            <a:off x="5304781" y="882142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sp>
      <p:sp>
        <p:nvSpPr>
          <p:cNvPr id="162" name="Google Shape;162;g2c7be859761_0_37"/>
          <p:cNvSpPr txBox="1"/>
          <p:nvPr/>
        </p:nvSpPr>
        <p:spPr>
          <a:xfrm>
            <a:off x="874250" y="2238975"/>
            <a:ext cx="8533500" cy="6039900"/>
          </a:xfrm>
          <a:prstGeom prst="rect">
            <a:avLst/>
          </a:prstGeom>
          <a:noFill/>
          <a:ln>
            <a:noFill/>
          </a:ln>
        </p:spPr>
        <p:txBody>
          <a:bodyPr anchorCtr="0" anchor="t" bIns="0" lIns="0" spcFirstLastPara="1" rIns="0" wrap="square" tIns="0">
            <a:spAutoFit/>
          </a:bodyPr>
          <a:lstStyle/>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Parcellation</a:t>
            </a:r>
            <a:r>
              <a:rPr b="0" i="0" lang="en-US" sz="3600" u="none" cap="none" strike="noStrike">
                <a:solidFill>
                  <a:srgbClr val="000000"/>
                </a:solidFill>
                <a:latin typeface="DM Sans"/>
                <a:ea typeface="DM Sans"/>
                <a:cs typeface="DM Sans"/>
                <a:sym typeface="DM Sans"/>
              </a:rPr>
              <a:t> - the process of dividing a structure, such as the brain, into smaller parcels (also called ROI/VOI) based on:</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Anatomical features</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Functional characteristics</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In the SGFC study, fMRI data was parcellated into 268 nodes using a whole-brain </a:t>
            </a:r>
            <a:r>
              <a:rPr b="1" i="0" lang="en-US" sz="3600" u="none" cap="none" strike="noStrike">
                <a:solidFill>
                  <a:srgbClr val="000000"/>
                </a:solidFill>
                <a:latin typeface="DM Sans"/>
                <a:ea typeface="DM Sans"/>
                <a:cs typeface="DM Sans"/>
                <a:sym typeface="DM Sans"/>
              </a:rPr>
              <a:t>functional atlas</a:t>
            </a:r>
            <a:r>
              <a:rPr b="0" i="0" lang="en-US" sz="3600" u="none" cap="none" strike="noStrike">
                <a:solidFill>
                  <a:srgbClr val="000000"/>
                </a:solidFill>
                <a:latin typeface="DM Sans"/>
                <a:ea typeface="DM Sans"/>
                <a:cs typeface="DM Sans"/>
                <a:sym typeface="DM Sans"/>
              </a:rPr>
              <a:t> (Shen et al., 2013).</a:t>
            </a:r>
            <a:endParaRPr b="0" i="0" sz="3600" u="none" cap="none" strike="noStrike">
              <a:solidFill>
                <a:srgbClr val="000000"/>
              </a:solidFill>
              <a:latin typeface="DM Sans"/>
              <a:ea typeface="DM Sans"/>
              <a:cs typeface="DM Sans"/>
              <a:sym typeface="DM Sans"/>
            </a:endParaRPr>
          </a:p>
        </p:txBody>
      </p:sp>
      <p:pic>
        <p:nvPicPr>
          <p:cNvPr id="163" name="Google Shape;163;g2c7be859761_0_37"/>
          <p:cNvPicPr preferRelativeResize="0"/>
          <p:nvPr/>
        </p:nvPicPr>
        <p:blipFill rotWithShape="1">
          <a:blip r:embed="rId4">
            <a:alphaModFix/>
          </a:blip>
          <a:srcRect b="0" l="0" r="0" t="0"/>
          <a:stretch/>
        </p:blipFill>
        <p:spPr>
          <a:xfrm>
            <a:off x="9864950" y="1908775"/>
            <a:ext cx="8096250" cy="6076950"/>
          </a:xfrm>
          <a:prstGeom prst="rect">
            <a:avLst/>
          </a:prstGeom>
          <a:noFill/>
          <a:ln>
            <a:noFill/>
          </a:ln>
        </p:spPr>
      </p:pic>
      <p:sp>
        <p:nvSpPr>
          <p:cNvPr id="164" name="Google Shape;164;g2c7be859761_0_37"/>
          <p:cNvSpPr txBox="1"/>
          <p:nvPr/>
        </p:nvSpPr>
        <p:spPr>
          <a:xfrm>
            <a:off x="9891350" y="8294075"/>
            <a:ext cx="80595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1400"/>
              <a:buFont typeface="Arial"/>
              <a:buNone/>
            </a:pPr>
            <a:r>
              <a:rPr b="0" i="0" lang="en-US" sz="1400" u="none" cap="none" strike="noStrike">
                <a:solidFill>
                  <a:srgbClr val="111111"/>
                </a:solidFill>
                <a:highlight>
                  <a:srgbClr val="FFFFFF"/>
                </a:highlight>
                <a:latin typeface="Roboto"/>
                <a:ea typeface="Roboto"/>
                <a:cs typeface="Roboto"/>
                <a:sym typeface="Roboto"/>
              </a:rPr>
              <a:t>ROI centers as defined by the AAL parcellation. </a:t>
            </a:r>
            <a:endParaRPr b="0" i="0" sz="1400" u="none" cap="none" strike="noStrike">
              <a:solidFill>
                <a:srgbClr val="111111"/>
              </a:solidFill>
              <a:highlight>
                <a:srgbClr val="FFFFFF"/>
              </a:highlight>
              <a:latin typeface="Roboto"/>
              <a:ea typeface="Roboto"/>
              <a:cs typeface="Roboto"/>
              <a:sym typeface="Roboto"/>
            </a:endParaRPr>
          </a:p>
          <a:p>
            <a:pPr indent="0" lvl="0" marL="0" marR="0" rtl="0" algn="l">
              <a:lnSpc>
                <a:spcPct val="130000"/>
              </a:lnSpc>
              <a:spcBef>
                <a:spcPts val="0"/>
              </a:spcBef>
              <a:spcAft>
                <a:spcPts val="0"/>
              </a:spcAft>
              <a:buClr>
                <a:schemeClr val="dk1"/>
              </a:buClr>
              <a:buSzPts val="1100"/>
              <a:buFont typeface="Arial"/>
              <a:buNone/>
            </a:pPr>
            <a:r>
              <a:rPr b="0" i="0" lang="en-US" sz="1400" u="none" cap="none" strike="noStrike">
                <a:solidFill>
                  <a:srgbClr val="111111"/>
                </a:solidFill>
                <a:highlight>
                  <a:srgbClr val="FFFFFF"/>
                </a:highlight>
                <a:latin typeface="Roboto"/>
                <a:ea typeface="Roboto"/>
                <a:cs typeface="Roboto"/>
                <a:sym typeface="Roboto"/>
              </a:rPr>
              <a:t>The brain illustration is a template provided, handled and visualized with BRAINNET VIEWER TOOL https://doi.org/10.1371/journal.pone.0215720.g001</a:t>
            </a:r>
            <a:endParaRPr b="0" i="0" sz="1400" u="none" cap="none" strike="noStrike">
              <a:solidFill>
                <a:srgbClr val="11111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165" name="Google Shape;165;g2c7be859761_0_37"/>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1bf020edf_0_54"/>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Multivariate BOLD Time Series </a:t>
            </a:r>
            <a:endParaRPr b="0" i="0" sz="1400" u="none" cap="none" strike="noStrike">
              <a:solidFill>
                <a:srgbClr val="000000"/>
              </a:solidFill>
              <a:latin typeface="Arial"/>
              <a:ea typeface="Arial"/>
              <a:cs typeface="Arial"/>
              <a:sym typeface="Arial"/>
            </a:endParaRPr>
          </a:p>
        </p:txBody>
      </p:sp>
      <p:sp>
        <p:nvSpPr>
          <p:cNvPr id="171" name="Google Shape;171;g2c1bf020edf_0_54"/>
          <p:cNvSpPr txBox="1"/>
          <p:nvPr/>
        </p:nvSpPr>
        <p:spPr>
          <a:xfrm>
            <a:off x="874250" y="2213575"/>
            <a:ext cx="10160700" cy="6711000"/>
          </a:xfrm>
          <a:prstGeom prst="rect">
            <a:avLst/>
          </a:prstGeom>
          <a:noFill/>
          <a:ln>
            <a:noFill/>
          </a:ln>
        </p:spPr>
        <p:txBody>
          <a:bodyPr anchorCtr="0" anchor="t" bIns="0" lIns="0" spcFirstLastPara="1" rIns="0" wrap="square" tIns="0">
            <a:spAutoFit/>
          </a:bodyPr>
          <a:lstStyle/>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The </a:t>
            </a:r>
            <a:r>
              <a:rPr b="1" i="0" lang="en-US" sz="3600" u="none" cap="none" strike="noStrike">
                <a:solidFill>
                  <a:srgbClr val="000000"/>
                </a:solidFill>
                <a:latin typeface="DM Sans"/>
                <a:ea typeface="DM Sans"/>
                <a:cs typeface="DM Sans"/>
                <a:sym typeface="DM Sans"/>
              </a:rPr>
              <a:t>Volume</a:t>
            </a:r>
            <a:r>
              <a:rPr b="0" i="0" lang="en-US" sz="3600" u="none" cap="none" strike="noStrike">
                <a:solidFill>
                  <a:srgbClr val="000000"/>
                </a:solidFill>
                <a:latin typeface="DM Sans"/>
                <a:ea typeface="DM Sans"/>
                <a:cs typeface="DM Sans"/>
                <a:sym typeface="DM Sans"/>
              </a:rPr>
              <a:t> (3D Image) of fMRI depends on a number of factors, including: </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the </a:t>
            </a:r>
            <a:r>
              <a:rPr b="1" i="0" lang="en-US" sz="3600" u="none" cap="none" strike="noStrike">
                <a:solidFill>
                  <a:srgbClr val="000000"/>
                </a:solidFill>
                <a:latin typeface="DM Sans"/>
                <a:ea typeface="DM Sans"/>
                <a:cs typeface="DM Sans"/>
                <a:sym typeface="DM Sans"/>
              </a:rPr>
              <a:t>slice</a:t>
            </a:r>
            <a:r>
              <a:rPr b="0" i="0" lang="en-US" sz="3600" u="none" cap="none" strike="noStrike">
                <a:solidFill>
                  <a:srgbClr val="000000"/>
                </a:solidFill>
                <a:latin typeface="DM Sans"/>
                <a:ea typeface="DM Sans"/>
                <a:cs typeface="DM Sans"/>
                <a:sym typeface="DM Sans"/>
              </a:rPr>
              <a:t> (x and y) </a:t>
            </a:r>
            <a:endParaRPr b="0" i="0" sz="3600" u="none" cap="none" strike="noStrike">
              <a:solidFill>
                <a:srgbClr val="000000"/>
              </a:solidFill>
              <a:latin typeface="DM Sans"/>
              <a:ea typeface="DM Sans"/>
              <a:cs typeface="DM Sans"/>
              <a:sym typeface="DM Sans"/>
            </a:endParaRPr>
          </a:p>
          <a:p>
            <a:pPr indent="-457200" lvl="1" marL="9144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and the </a:t>
            </a:r>
            <a:r>
              <a:rPr b="1" i="0" lang="en-US" sz="3600" u="none" cap="none" strike="noStrike">
                <a:solidFill>
                  <a:srgbClr val="000000"/>
                </a:solidFill>
                <a:latin typeface="DM Sans"/>
                <a:ea typeface="DM Sans"/>
                <a:cs typeface="DM Sans"/>
                <a:sym typeface="DM Sans"/>
              </a:rPr>
              <a:t>slice thickness</a:t>
            </a:r>
            <a:r>
              <a:rPr b="0" i="0" lang="en-US" sz="3600" u="none" cap="none" strike="noStrike">
                <a:solidFill>
                  <a:srgbClr val="000000"/>
                </a:solidFill>
                <a:latin typeface="DM Sans"/>
                <a:ea typeface="DM Sans"/>
                <a:cs typeface="DM Sans"/>
                <a:sym typeface="DM Sans"/>
              </a:rPr>
              <a:t> (z)</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Voxel</a:t>
            </a:r>
            <a:r>
              <a:rPr b="0" i="0" lang="en-US" sz="3600" u="none" cap="none" strike="noStrike">
                <a:solidFill>
                  <a:srgbClr val="000000"/>
                </a:solidFill>
                <a:latin typeface="DM Sans"/>
                <a:ea typeface="DM Sans"/>
                <a:cs typeface="DM Sans"/>
                <a:sym typeface="DM Sans"/>
              </a:rPr>
              <a:t>: Same as pixel but in 3D. </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Voxel’s value</a:t>
            </a:r>
            <a:r>
              <a:rPr b="0" i="0" lang="en-US" sz="3600" u="none" cap="none" strike="noStrike">
                <a:solidFill>
                  <a:srgbClr val="000000"/>
                </a:solidFill>
                <a:latin typeface="DM Sans"/>
                <a:ea typeface="DM Sans"/>
                <a:cs typeface="DM Sans"/>
                <a:sym typeface="DM Sans"/>
              </a:rPr>
              <a:t>: its BOLD response signal value.</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1" i="0" lang="en-US" sz="3600" u="none" cap="none" strike="noStrike">
                <a:solidFill>
                  <a:srgbClr val="000000"/>
                </a:solidFill>
                <a:latin typeface="DM Sans"/>
                <a:ea typeface="DM Sans"/>
                <a:cs typeface="DM Sans"/>
                <a:sym typeface="DM Sans"/>
              </a:rPr>
              <a:t>Repetition time</a:t>
            </a:r>
            <a:r>
              <a:rPr b="0" i="0" lang="en-US" sz="3600" u="none" cap="none" strike="noStrike">
                <a:solidFill>
                  <a:srgbClr val="000000"/>
                </a:solidFill>
                <a:latin typeface="DM Sans"/>
                <a:ea typeface="DM Sans"/>
                <a:cs typeface="DM Sans"/>
                <a:sym typeface="DM Sans"/>
              </a:rPr>
              <a:t> (TR): how often the same slice is imaged over time.</a:t>
            </a:r>
            <a:endParaRPr b="0" i="0" sz="3600" u="none" cap="none" strike="noStrike">
              <a:solidFill>
                <a:srgbClr val="000000"/>
              </a:solidFill>
              <a:latin typeface="DM Sans"/>
              <a:ea typeface="DM Sans"/>
              <a:cs typeface="DM Sans"/>
              <a:sym typeface="DM Sans"/>
            </a:endParaRPr>
          </a:p>
          <a:p>
            <a:pPr indent="-457200" lvl="0" marL="457200" marR="0" rtl="0" algn="l">
              <a:lnSpc>
                <a:spcPct val="110000"/>
              </a:lnSpc>
              <a:spcBef>
                <a:spcPts val="0"/>
              </a:spcBef>
              <a:spcAft>
                <a:spcPts val="0"/>
              </a:spcAft>
              <a:buClr>
                <a:srgbClr val="000000"/>
              </a:buClr>
              <a:buSzPts val="3600"/>
              <a:buFont typeface="DM Sans"/>
              <a:buChar char="●"/>
            </a:pPr>
            <a:r>
              <a:rPr b="0" i="0" lang="en-US" sz="3600" u="none" cap="none" strike="noStrike">
                <a:solidFill>
                  <a:srgbClr val="000000"/>
                </a:solidFill>
                <a:latin typeface="DM Sans"/>
                <a:ea typeface="DM Sans"/>
                <a:cs typeface="DM Sans"/>
                <a:sym typeface="DM Sans"/>
              </a:rPr>
              <a:t>The bold signal contains the stimulus-induced signal but also some noise</a:t>
            </a:r>
            <a:endParaRPr b="0" i="0" sz="36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4000"/>
              <a:buFont typeface="Arial"/>
              <a:buNone/>
            </a:pPr>
            <a:r>
              <a:t/>
            </a:r>
            <a:endParaRPr b="0" i="0" sz="4000" u="none" cap="none" strike="noStrike">
              <a:solidFill>
                <a:srgbClr val="737373"/>
              </a:solidFill>
              <a:latin typeface="DM Sans"/>
              <a:ea typeface="DM Sans"/>
              <a:cs typeface="DM Sans"/>
              <a:sym typeface="DM Sans"/>
            </a:endParaRPr>
          </a:p>
        </p:txBody>
      </p:sp>
      <p:pic>
        <p:nvPicPr>
          <p:cNvPr id="172" name="Google Shape;172;g2c1bf020edf_0_54"/>
          <p:cNvPicPr preferRelativeResize="0"/>
          <p:nvPr/>
        </p:nvPicPr>
        <p:blipFill rotWithShape="1">
          <a:blip r:embed="rId3">
            <a:alphaModFix/>
          </a:blip>
          <a:srcRect b="0" l="0" r="0" t="0"/>
          <a:stretch/>
        </p:blipFill>
        <p:spPr>
          <a:xfrm>
            <a:off x="12872725" y="2213575"/>
            <a:ext cx="2819400" cy="438150"/>
          </a:xfrm>
          <a:prstGeom prst="rect">
            <a:avLst/>
          </a:prstGeom>
          <a:noFill/>
          <a:ln>
            <a:noFill/>
          </a:ln>
        </p:spPr>
      </p:pic>
      <p:pic>
        <p:nvPicPr>
          <p:cNvPr id="173" name="Google Shape;173;g2c1bf020edf_0_54"/>
          <p:cNvPicPr preferRelativeResize="0"/>
          <p:nvPr/>
        </p:nvPicPr>
        <p:blipFill rotWithShape="1">
          <a:blip r:embed="rId4">
            <a:alphaModFix/>
          </a:blip>
          <a:srcRect b="0" l="0" r="0" t="0"/>
          <a:stretch/>
        </p:blipFill>
        <p:spPr>
          <a:xfrm>
            <a:off x="10829200" y="2932525"/>
            <a:ext cx="7247776" cy="3854900"/>
          </a:xfrm>
          <a:prstGeom prst="rect">
            <a:avLst/>
          </a:prstGeom>
          <a:noFill/>
          <a:ln>
            <a:noFill/>
          </a:ln>
        </p:spPr>
      </p:pic>
      <p:pic>
        <p:nvPicPr>
          <p:cNvPr id="174" name="Google Shape;174;g2c1bf020edf_0_54"/>
          <p:cNvPicPr preferRelativeResize="0"/>
          <p:nvPr/>
        </p:nvPicPr>
        <p:blipFill rotWithShape="1">
          <a:blip r:embed="rId5">
            <a:alphaModFix/>
          </a:blip>
          <a:srcRect b="0" l="0" r="0" t="0"/>
          <a:stretch/>
        </p:blipFill>
        <p:spPr>
          <a:xfrm>
            <a:off x="10793961" y="7326900"/>
            <a:ext cx="7268214" cy="1567133"/>
          </a:xfrm>
          <a:prstGeom prst="rect">
            <a:avLst/>
          </a:prstGeom>
          <a:noFill/>
          <a:ln>
            <a:noFill/>
          </a:ln>
        </p:spPr>
      </p:pic>
      <p:sp>
        <p:nvSpPr>
          <p:cNvPr id="175" name="Google Shape;175;g2c1bf020edf_0_54"/>
          <p:cNvSpPr txBox="1"/>
          <p:nvPr/>
        </p:nvSpPr>
        <p:spPr>
          <a:xfrm>
            <a:off x="10872319" y="8764948"/>
            <a:ext cx="7239900" cy="1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222222"/>
                </a:solidFill>
                <a:highlight>
                  <a:srgbClr val="FFFFFF"/>
                </a:highlight>
                <a:latin typeface="Roboto"/>
                <a:ea typeface="Roboto"/>
                <a:cs typeface="Roboto"/>
                <a:sym typeface="Roboto"/>
              </a:rPr>
              <a:t>Simony, E., Honey, C., Chen, J. </a:t>
            </a:r>
            <a:r>
              <a:rPr b="0" i="1" lang="en-US" sz="1200" u="none" cap="none" strike="noStrike">
                <a:solidFill>
                  <a:srgbClr val="222222"/>
                </a:solidFill>
                <a:highlight>
                  <a:srgbClr val="FFFFFF"/>
                </a:highlight>
                <a:latin typeface="Roboto"/>
                <a:ea typeface="Roboto"/>
                <a:cs typeface="Roboto"/>
                <a:sym typeface="Roboto"/>
              </a:rPr>
              <a:t>et al.</a:t>
            </a:r>
            <a:r>
              <a:rPr b="0" i="0" lang="en-US" sz="1200" u="none" cap="none" strike="noStrike">
                <a:solidFill>
                  <a:srgbClr val="222222"/>
                </a:solidFill>
                <a:highlight>
                  <a:srgbClr val="FFFFFF"/>
                </a:highlight>
                <a:latin typeface="Roboto"/>
                <a:ea typeface="Roboto"/>
                <a:cs typeface="Roboto"/>
                <a:sym typeface="Roboto"/>
              </a:rPr>
              <a:t> Dynamic reconfiguration of the default mode network during narrative comprehension. </a:t>
            </a:r>
            <a:r>
              <a:rPr b="0" i="1" lang="en-US" sz="1200" u="none" cap="none" strike="noStrike">
                <a:solidFill>
                  <a:srgbClr val="222222"/>
                </a:solidFill>
                <a:highlight>
                  <a:srgbClr val="FFFFFF"/>
                </a:highlight>
                <a:latin typeface="Roboto"/>
                <a:ea typeface="Roboto"/>
                <a:cs typeface="Roboto"/>
                <a:sym typeface="Roboto"/>
              </a:rPr>
              <a:t>Nat Commun</a:t>
            </a:r>
            <a:r>
              <a:rPr b="0" i="0" lang="en-US" sz="1200" u="none" cap="none" strike="noStrike">
                <a:solidFill>
                  <a:srgbClr val="222222"/>
                </a:solidFill>
                <a:highlight>
                  <a:srgbClr val="FFFFFF"/>
                </a:highlight>
                <a:latin typeface="Roboto"/>
                <a:ea typeface="Roboto"/>
                <a:cs typeface="Roboto"/>
                <a:sym typeface="Roboto"/>
              </a:rPr>
              <a:t> 7, 12141 (2016).</a:t>
            </a:r>
            <a:endParaRPr b="0" i="0" sz="1000" u="none" cap="none" strike="noStrike">
              <a:solidFill>
                <a:schemeClr val="dk1"/>
              </a:solidFill>
              <a:latin typeface="Calibri"/>
              <a:ea typeface="Calibri"/>
              <a:cs typeface="Calibri"/>
              <a:sym typeface="Calibri"/>
            </a:endParaRPr>
          </a:p>
        </p:txBody>
      </p:sp>
      <p:sp>
        <p:nvSpPr>
          <p:cNvPr id="176" name="Google Shape;176;g2c1bf020edf_0_54"/>
          <p:cNvSpPr/>
          <p:nvPr/>
        </p:nvSpPr>
        <p:spPr>
          <a:xfrm>
            <a:off x="-1355894" y="889402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6">
              <a:alphaModFix/>
            </a:blip>
            <a:stretch>
              <a:fillRect b="0" l="0" r="0" t="0"/>
            </a:stretch>
          </a:blipFill>
          <a:ln>
            <a:noFill/>
          </a:ln>
        </p:spPr>
      </p:sp>
      <p:sp>
        <p:nvSpPr>
          <p:cNvPr id="177" name="Google Shape;177;g2c1bf020edf_0_54"/>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dc64f23c74_0_7"/>
          <p:cNvSpPr txBox="1"/>
          <p:nvPr/>
        </p:nvSpPr>
        <p:spPr>
          <a:xfrm>
            <a:off x="874250" y="1063675"/>
            <a:ext cx="16537800" cy="69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500"/>
              <a:buFont typeface="Arial"/>
              <a:buNone/>
            </a:pPr>
            <a:r>
              <a:rPr b="1" i="0" lang="en-US" sz="4500" u="none" cap="none" strike="noStrike">
                <a:solidFill>
                  <a:srgbClr val="000000"/>
                </a:solidFill>
                <a:latin typeface="DM Sans"/>
                <a:ea typeface="DM Sans"/>
                <a:cs typeface="DM Sans"/>
                <a:sym typeface="DM Sans"/>
              </a:rPr>
              <a:t>Functional Connectivity (FC)</a:t>
            </a:r>
            <a:endParaRPr b="0" i="0" sz="1400" u="none" cap="none" strike="noStrike">
              <a:solidFill>
                <a:srgbClr val="000000"/>
              </a:solidFill>
              <a:latin typeface="Arial"/>
              <a:ea typeface="Arial"/>
              <a:cs typeface="Arial"/>
              <a:sym typeface="Arial"/>
            </a:endParaRPr>
          </a:p>
        </p:txBody>
      </p:sp>
      <p:sp>
        <p:nvSpPr>
          <p:cNvPr id="183" name="Google Shape;183;g2dc64f23c74_0_7"/>
          <p:cNvSpPr txBox="1"/>
          <p:nvPr/>
        </p:nvSpPr>
        <p:spPr>
          <a:xfrm>
            <a:off x="874250" y="2238975"/>
            <a:ext cx="8533500" cy="8150400"/>
          </a:xfrm>
          <a:prstGeom prst="rect">
            <a:avLst/>
          </a:prstGeom>
          <a:noFill/>
          <a:ln>
            <a:noFill/>
          </a:ln>
        </p:spPr>
        <p:txBody>
          <a:bodyPr anchorCtr="0" anchor="t" bIns="0" lIns="0" spcFirstLastPara="1" rIns="0" wrap="square" tIns="0">
            <a:spAutoFit/>
          </a:bodyPr>
          <a:lstStyle/>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Statistical association/correlation between the activities of different brain regions, indicating how these regions work together during cognitive processes or tasks.</a:t>
            </a:r>
            <a:endParaRPr b="0" i="0" sz="3000" u="none" cap="none" strike="noStrike">
              <a:solidFill>
                <a:srgbClr val="000000"/>
              </a:solidFill>
              <a:latin typeface="DM Sans"/>
              <a:ea typeface="DM Sans"/>
              <a:cs typeface="DM Sans"/>
              <a:sym typeface="DM Sans"/>
            </a:endParaRPr>
          </a:p>
          <a:p>
            <a:pPr indent="-419100" lvl="0" marL="4572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Used in neuroimaging studies to understand </a:t>
            </a:r>
            <a:r>
              <a:rPr b="1" i="0" lang="en-US" sz="3000" u="none" cap="none" strike="noStrike">
                <a:solidFill>
                  <a:srgbClr val="000000"/>
                </a:solidFill>
                <a:latin typeface="DM Sans"/>
                <a:ea typeface="DM Sans"/>
                <a:cs typeface="DM Sans"/>
                <a:sym typeface="DM Sans"/>
              </a:rPr>
              <a:t>the functional organization of the brain</a:t>
            </a:r>
            <a:r>
              <a:rPr b="0" i="0" lang="en-US" sz="3000" u="none" cap="none" strike="noStrike">
                <a:solidFill>
                  <a:srgbClr val="000000"/>
                </a:solidFill>
                <a:latin typeface="DM Sans"/>
                <a:ea typeface="DM Sans"/>
                <a:cs typeface="DM Sans"/>
                <a:sym typeface="DM Sans"/>
              </a:rPr>
              <a:t>.</a:t>
            </a:r>
            <a:endParaRPr b="0" i="0" sz="3000" u="none" cap="none" strike="noStrike">
              <a:solidFill>
                <a:srgbClr val="000000"/>
              </a:solidFill>
              <a:latin typeface="DM Sans"/>
              <a:ea typeface="DM Sans"/>
              <a:cs typeface="DM Sans"/>
              <a:sym typeface="DM Sans"/>
            </a:endParaRPr>
          </a:p>
          <a:p>
            <a:pPr indent="-419100" lvl="0" marL="457200" marR="0" rtl="0" algn="l">
              <a:lnSpc>
                <a:spcPct val="115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The use of individual-specific patterns of functional connectivity (FC) in the brain as a unique "fingerprint" for identifying individuals.</a:t>
            </a:r>
            <a:endParaRPr b="0" i="0" sz="3000" u="none" cap="none" strike="noStrike">
              <a:solidFill>
                <a:srgbClr val="000000"/>
              </a:solidFill>
              <a:latin typeface="DM Sans"/>
              <a:ea typeface="DM Sans"/>
              <a:cs typeface="DM Sans"/>
              <a:sym typeface="DM Sans"/>
            </a:endParaRPr>
          </a:p>
          <a:p>
            <a:pPr indent="-419100" lvl="0" marL="457200" marR="0" rtl="0" algn="l">
              <a:lnSpc>
                <a:spcPct val="110000"/>
              </a:lnSpc>
              <a:spcBef>
                <a:spcPts val="0"/>
              </a:spcBef>
              <a:spcAft>
                <a:spcPts val="0"/>
              </a:spcAft>
              <a:buClr>
                <a:srgbClr val="000000"/>
              </a:buClr>
              <a:buSzPts val="3000"/>
              <a:buFont typeface="DM Sans"/>
              <a:buChar char="●"/>
            </a:pPr>
            <a:r>
              <a:rPr b="1" i="0" lang="en-US" sz="3000" u="none" cap="none" strike="noStrike">
                <a:solidFill>
                  <a:srgbClr val="000000"/>
                </a:solidFill>
                <a:latin typeface="DM Sans"/>
                <a:ea typeface="DM Sans"/>
                <a:cs typeface="DM Sans"/>
                <a:sym typeface="DM Sans"/>
              </a:rPr>
              <a:t>Challenges:</a:t>
            </a:r>
            <a:endParaRPr b="1"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Lack of ground truth</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Interpretation of negative correlations</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Non-linear distance (for comparison between FCs)</a:t>
            </a:r>
            <a:endParaRPr b="0" i="0" sz="3000" u="none" cap="none" strike="noStrike">
              <a:solidFill>
                <a:srgbClr val="000000"/>
              </a:solidFill>
              <a:latin typeface="DM Sans"/>
              <a:ea typeface="DM Sans"/>
              <a:cs typeface="DM Sans"/>
              <a:sym typeface="DM Sans"/>
            </a:endParaRPr>
          </a:p>
          <a:p>
            <a:pPr indent="-419100" lvl="1" marL="914400" marR="0" rtl="0" algn="l">
              <a:lnSpc>
                <a:spcPct val="110000"/>
              </a:lnSpc>
              <a:spcBef>
                <a:spcPts val="0"/>
              </a:spcBef>
              <a:spcAft>
                <a:spcPts val="0"/>
              </a:spcAft>
              <a:buClr>
                <a:srgbClr val="000000"/>
              </a:buClr>
              <a:buSzPts val="3000"/>
              <a:buFont typeface="DM Sans"/>
              <a:buChar char="○"/>
            </a:pPr>
            <a:r>
              <a:rPr b="0" i="0" lang="en-US" sz="3000" u="none" cap="none" strike="noStrike">
                <a:solidFill>
                  <a:srgbClr val="000000"/>
                </a:solidFill>
                <a:latin typeface="DM Sans"/>
                <a:ea typeface="DM Sans"/>
                <a:cs typeface="DM Sans"/>
                <a:sym typeface="DM Sans"/>
              </a:rPr>
              <a:t>The Complexity of Brain Networks</a:t>
            </a:r>
            <a:endParaRPr b="0" i="0" sz="3000" u="none" cap="none" strike="noStrike">
              <a:solidFill>
                <a:srgbClr val="000000"/>
              </a:solidFill>
              <a:latin typeface="DM Sans"/>
              <a:ea typeface="DM Sans"/>
              <a:cs typeface="DM Sans"/>
              <a:sym typeface="DM Sans"/>
            </a:endParaRPr>
          </a:p>
          <a:p>
            <a:pPr indent="0" lvl="0" marL="0" marR="0" rtl="0" algn="l">
              <a:lnSpc>
                <a:spcPct val="110000"/>
              </a:lnSpc>
              <a:spcBef>
                <a:spcPts val="0"/>
              </a:spcBef>
              <a:spcAft>
                <a:spcPts val="0"/>
              </a:spcAft>
              <a:buClr>
                <a:srgbClr val="000000"/>
              </a:buClr>
              <a:buSzPts val="3000"/>
              <a:buFont typeface="Arial"/>
              <a:buNone/>
            </a:pPr>
            <a:r>
              <a:t/>
            </a:r>
            <a:endParaRPr b="0" i="0" sz="3000" u="none" cap="none" strike="noStrike">
              <a:solidFill>
                <a:srgbClr val="737373"/>
              </a:solidFill>
              <a:latin typeface="DM Sans"/>
              <a:ea typeface="DM Sans"/>
              <a:cs typeface="DM Sans"/>
              <a:sym typeface="DM Sans"/>
            </a:endParaRPr>
          </a:p>
        </p:txBody>
      </p:sp>
      <p:sp>
        <p:nvSpPr>
          <p:cNvPr id="184" name="Google Shape;184;g2dc64f23c74_0_7"/>
          <p:cNvSpPr txBox="1"/>
          <p:nvPr/>
        </p:nvSpPr>
        <p:spPr>
          <a:xfrm>
            <a:off x="9656875" y="9001050"/>
            <a:ext cx="5099400" cy="3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Roboto"/>
                <a:ea typeface="Roboto"/>
                <a:cs typeface="Roboto"/>
                <a:sym typeface="Roboto"/>
              </a:rPr>
              <a:t>From: https://iconeus.com/applications/functional-connectivity/</a:t>
            </a:r>
            <a:endParaRPr b="0" i="0" sz="3200" u="none" cap="none" strike="noStrike">
              <a:solidFill>
                <a:schemeClr val="dk1"/>
              </a:solidFill>
              <a:latin typeface="Calibri"/>
              <a:ea typeface="Calibri"/>
              <a:cs typeface="Calibri"/>
              <a:sym typeface="Calibri"/>
            </a:endParaRPr>
          </a:p>
        </p:txBody>
      </p:sp>
      <p:pic>
        <p:nvPicPr>
          <p:cNvPr id="185" name="Google Shape;185;g2dc64f23c74_0_7"/>
          <p:cNvPicPr preferRelativeResize="0"/>
          <p:nvPr/>
        </p:nvPicPr>
        <p:blipFill rotWithShape="1">
          <a:blip r:embed="rId3">
            <a:alphaModFix/>
          </a:blip>
          <a:srcRect b="0" l="0" r="0" t="0"/>
          <a:stretch/>
        </p:blipFill>
        <p:spPr>
          <a:xfrm>
            <a:off x="9560150" y="1908775"/>
            <a:ext cx="7662713" cy="7092274"/>
          </a:xfrm>
          <a:prstGeom prst="rect">
            <a:avLst/>
          </a:prstGeom>
          <a:noFill/>
          <a:ln>
            <a:noFill/>
          </a:ln>
        </p:spPr>
      </p:pic>
      <p:sp>
        <p:nvSpPr>
          <p:cNvPr id="186" name="Google Shape;186;g2dc64f23c74_0_7"/>
          <p:cNvSpPr txBox="1"/>
          <p:nvPr>
            <p:ph idx="12" type="sldNum"/>
          </p:nvPr>
        </p:nvSpPr>
        <p:spPr>
          <a:xfrm>
            <a:off x="16154400" y="9937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